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7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21" Type="http://schemas.openxmlformats.org/officeDocument/2006/relationships/image" Target="../media/image17.png"/><Relationship Id="rId34" Type="http://schemas.openxmlformats.org/officeDocument/2006/relationships/image" Target="../media/image26.tif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image" Target="../media/image30.png"/><Relationship Id="rId2" Type="http://schemas.openxmlformats.org/officeDocument/2006/relationships/hyperlink" Target="mailto:info@posit.co" TargetMode="Externa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hyperlink" Target="https://posit.co/products/open-source/shinyserv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hyperlink" Target="https://www.htmlwidgets.org/" TargetMode="External"/><Relationship Id="rId37" Type="http://schemas.openxmlformats.org/officeDocument/2006/relationships/image" Target="../media/image29.png"/><Relationship Id="rId5" Type="http://schemas.openxmlformats.org/officeDocument/2006/relationships/hyperlink" Target="https://pos.it/cheatsheets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hyperlink" Target="https://posit.co/products/enterprise/connect/" TargetMode="External"/><Relationship Id="rId36" Type="http://schemas.openxmlformats.org/officeDocument/2006/relationships/image" Target="../media/image28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4.tif"/><Relationship Id="rId4" Type="http://schemas.openxmlformats.org/officeDocument/2006/relationships/hyperlink" Target="https://shiny.posit.co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hyperlink" Target="http://shinyapps.io" TargetMode="External"/><Relationship Id="rId30" Type="http://schemas.openxmlformats.org/officeDocument/2006/relationships/image" Target="../media/image23.png"/><Relationship Id="rId35" Type="http://schemas.openxmlformats.org/officeDocument/2006/relationships/image" Target="../media/image27.png"/><Relationship Id="rId8" Type="http://schemas.openxmlformats.org/officeDocument/2006/relationships/image" Target="../media/image4.png"/><Relationship Id="rId3" Type="http://schemas.openxmlformats.org/officeDocument/2006/relationships/hyperlink" Target="http://posit.c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5.tif"/><Relationship Id="rId12" Type="http://schemas.openxmlformats.org/officeDocument/2006/relationships/hyperlink" Target="https://pos.it/cheatsheets" TargetMode="External"/><Relationship Id="rId17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tif"/><Relationship Id="rId11" Type="http://schemas.openxmlformats.org/officeDocument/2006/relationships/hyperlink" Target="https://shiny.posit.co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hyperlink" Target="http://posit.co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info@posit.co" TargetMode="External"/><Relationship Id="rId14" Type="http://schemas.openxmlformats.org/officeDocument/2006/relationships/image" Target="../media/image3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Agrupar"/>
          <p:cNvGrpSpPr/>
          <p:nvPr/>
        </p:nvGrpSpPr>
        <p:grpSpPr>
          <a:xfrm>
            <a:off x="8406780" y="-1013162"/>
            <a:ext cx="6134600" cy="2980092"/>
            <a:chOff x="0" y="51032"/>
            <a:chExt cx="6134598" cy="2980090"/>
          </a:xfrm>
        </p:grpSpPr>
        <p:sp>
          <p:nvSpPr>
            <p:cNvPr id="119" name="Triángulo"/>
            <p:cNvSpPr/>
            <p:nvPr/>
          </p:nvSpPr>
          <p:spPr>
            <a:xfrm rot="1800000">
              <a:off x="1177377" y="304285"/>
              <a:ext cx="1319509" cy="1143860"/>
            </a:xfrm>
            <a:prstGeom prst="triangle">
              <a:avLst/>
            </a:prstGeom>
            <a:solidFill>
              <a:srgbClr val="007BC2"/>
            </a:solidFill>
            <a:ln w="3175" cap="flat">
              <a:solidFill>
                <a:srgbClr val="007BC2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0" name="Círculo"/>
            <p:cNvSpPr/>
            <p:nvPr/>
          </p:nvSpPr>
          <p:spPr>
            <a:xfrm flipH="1">
              <a:off x="1550782" y="838357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" name="Círculo"/>
            <p:cNvSpPr/>
            <p:nvPr/>
          </p:nvSpPr>
          <p:spPr>
            <a:xfrm flipH="1">
              <a:off x="0" y="819778"/>
              <a:ext cx="422089" cy="422090"/>
            </a:xfrm>
            <a:prstGeom prst="ellipse">
              <a:avLst/>
            </a:prstGeom>
            <a:solidFill>
              <a:srgbClr val="62AED9">
                <a:alpha val="504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Triángulo"/>
            <p:cNvSpPr/>
            <p:nvPr/>
          </p:nvSpPr>
          <p:spPr>
            <a:xfrm rot="19800000">
              <a:off x="2896973" y="973389"/>
              <a:ext cx="1319509" cy="1143860"/>
            </a:xfrm>
            <a:prstGeom prst="triangle">
              <a:avLst/>
            </a:prstGeom>
            <a:solidFill>
              <a:srgbClr val="62AED9"/>
            </a:solidFill>
            <a:ln w="6350" cap="flat">
              <a:solidFill>
                <a:srgbClr val="82B3E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3" name="Triángulo"/>
            <p:cNvSpPr/>
            <p:nvPr/>
          </p:nvSpPr>
          <p:spPr>
            <a:xfrm rot="1800000">
              <a:off x="3470359" y="1634009"/>
              <a:ext cx="1319509" cy="1143861"/>
            </a:xfrm>
            <a:prstGeom prst="triangle">
              <a:avLst/>
            </a:prstGeom>
            <a:solidFill>
              <a:srgbClr val="007BC2"/>
            </a:solidFill>
            <a:ln w="6350" cap="flat">
              <a:solidFill>
                <a:srgbClr val="437FC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" name="Círculo"/>
            <p:cNvSpPr/>
            <p:nvPr/>
          </p:nvSpPr>
          <p:spPr>
            <a:xfrm flipH="1">
              <a:off x="3461021" y="1507461"/>
              <a:ext cx="422090" cy="422090"/>
            </a:xfrm>
            <a:prstGeom prst="ellipse">
              <a:avLst/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" name="Círculo"/>
            <p:cNvSpPr/>
            <p:nvPr/>
          </p:nvSpPr>
          <p:spPr>
            <a:xfrm flipH="1">
              <a:off x="3843763" y="2168082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" name="Triángulo"/>
            <p:cNvSpPr/>
            <p:nvPr/>
          </p:nvSpPr>
          <p:spPr>
            <a:xfrm rot="1800000">
              <a:off x="3470359" y="312963"/>
              <a:ext cx="1319509" cy="1143861"/>
            </a:xfrm>
            <a:prstGeom prst="triangle">
              <a:avLst/>
            </a:prstGeom>
            <a:solidFill>
              <a:srgbClr val="007BC2"/>
            </a:solidFill>
            <a:ln w="6350" cap="flat">
              <a:solidFill>
                <a:srgbClr val="437FC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Círculo"/>
            <p:cNvSpPr/>
            <p:nvPr/>
          </p:nvSpPr>
          <p:spPr>
            <a:xfrm flipH="1">
              <a:off x="3843763" y="847036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8" name="Triángulo"/>
            <p:cNvSpPr/>
            <p:nvPr/>
          </p:nvSpPr>
          <p:spPr>
            <a:xfrm rot="19800000">
              <a:off x="4044130" y="318647"/>
              <a:ext cx="1319509" cy="1143861"/>
            </a:xfrm>
            <a:prstGeom prst="triangle">
              <a:avLst/>
            </a:prstGeom>
            <a:solidFill>
              <a:srgbClr val="62AED9"/>
            </a:solidFill>
            <a:ln w="6350" cap="flat">
              <a:solidFill>
                <a:srgbClr val="82B3E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9" name="Círculo"/>
            <p:cNvSpPr/>
            <p:nvPr/>
          </p:nvSpPr>
          <p:spPr>
            <a:xfrm flipH="1">
              <a:off x="4608178" y="852720"/>
              <a:ext cx="422090" cy="422090"/>
            </a:xfrm>
            <a:prstGeom prst="ellipse">
              <a:avLst/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" name="Triángulo"/>
            <p:cNvSpPr/>
            <p:nvPr/>
          </p:nvSpPr>
          <p:spPr>
            <a:xfrm rot="1800000">
              <a:off x="4617515" y="979268"/>
              <a:ext cx="1319509" cy="1143861"/>
            </a:xfrm>
            <a:prstGeom prst="triangle">
              <a:avLst/>
            </a:prstGeom>
            <a:solidFill>
              <a:srgbClr val="007BC2"/>
            </a:solidFill>
            <a:ln w="6350" cap="flat">
              <a:solidFill>
                <a:srgbClr val="437FC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1" name="Círculo"/>
            <p:cNvSpPr/>
            <p:nvPr/>
          </p:nvSpPr>
          <p:spPr>
            <a:xfrm flipH="1">
              <a:off x="4990920" y="1513341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2" name="Triángulo"/>
            <p:cNvSpPr/>
            <p:nvPr/>
          </p:nvSpPr>
          <p:spPr>
            <a:xfrm rot="19800000">
              <a:off x="1751148" y="309969"/>
              <a:ext cx="1319510" cy="1143860"/>
            </a:xfrm>
            <a:prstGeom prst="triangle">
              <a:avLst/>
            </a:prstGeom>
            <a:solidFill>
              <a:srgbClr val="62AED9"/>
            </a:solidFill>
            <a:ln w="6350" cap="flat">
              <a:solidFill>
                <a:srgbClr val="82B3E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3" name="Círculo"/>
            <p:cNvSpPr/>
            <p:nvPr/>
          </p:nvSpPr>
          <p:spPr>
            <a:xfrm flipH="1">
              <a:off x="2315196" y="844041"/>
              <a:ext cx="422090" cy="422090"/>
            </a:xfrm>
            <a:prstGeom prst="ellipse">
              <a:avLst/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5" name="Rectángulo"/>
          <p:cNvSpPr/>
          <p:nvPr/>
        </p:nvSpPr>
        <p:spPr>
          <a:xfrm>
            <a:off x="8383487" y="-26122"/>
            <a:ext cx="5593304" cy="256692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0382">
                <a:srgbClr val="FFFFFF">
                  <a:alpha val="45796"/>
                </a:srgbClr>
              </a:gs>
              <a:gs pos="35803">
                <a:srgbClr val="FFFFFF">
                  <a:alpha val="72898"/>
                </a:srgbClr>
              </a:gs>
              <a:gs pos="55434">
                <a:srgbClr val="FFFFFF"/>
              </a:gs>
            </a:gsLst>
            <a:path>
              <a:fillToRect l="54529" t="-7398" r="45470" b="107398"/>
            </a:path>
          </a:gra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" name="Rectángulo"/>
          <p:cNvSpPr/>
          <p:nvPr/>
        </p:nvSpPr>
        <p:spPr>
          <a:xfrm>
            <a:off x="217742" y="1275414"/>
            <a:ext cx="10085803" cy="4834544"/>
          </a:xfrm>
          <a:prstGeom prst="rect">
            <a:avLst/>
          </a:prstGeom>
          <a:solidFill>
            <a:srgbClr val="007BC2">
              <a:alpha val="10340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7" name="Shiny for R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Shiny for R : : </a:t>
            </a:r>
            <a:r>
              <a:rPr sz="3300" b="1"/>
              <a:t>CHEATSHEET</a:t>
            </a:r>
            <a:r>
              <a:t> </a:t>
            </a:r>
          </a:p>
        </p:txBody>
      </p:sp>
      <p:sp>
        <p:nvSpPr>
          <p:cNvPr id="138" name="# app.R…"/>
          <p:cNvSpPr/>
          <p:nvPr/>
        </p:nvSpPr>
        <p:spPr>
          <a:xfrm>
            <a:off x="3832686" y="1877446"/>
            <a:ext cx="4853368" cy="270052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# app.R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library(shiny)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ui &lt;- fluidPage(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numericInput(</a:t>
            </a:r>
            <a:r>
              <a:rPr b="1">
                <a:solidFill>
                  <a:schemeClr val="accent1">
                    <a:hueOff val="-158953"/>
                    <a:satOff val="43350"/>
                    <a:lumOff val="-16494"/>
                  </a:schemeClr>
                </a:solidFill>
              </a:rPr>
              <a:t>inputId = "n"</a:t>
            </a:r>
            <a:r>
              <a:t>, 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  "Sample size", value = 25),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plotOutput(</a:t>
            </a:r>
            <a:r>
              <a:rPr b="1">
                <a:solidFill>
                  <a:srgbClr val="007DD6"/>
                </a:solidFill>
              </a:rPr>
              <a:t>outputId = "hist"</a:t>
            </a:r>
            <a:r>
              <a:t>)</a:t>
            </a:r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r>
              <a:t>)</a:t>
            </a:r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r>
              <a:t>server &lt;- function(input, output, session) {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</a:t>
            </a:r>
            <a:r>
              <a:rPr b="1">
                <a:solidFill>
                  <a:srgbClr val="007DD6"/>
                </a:solidFill>
              </a:rPr>
              <a:t>output$hist</a:t>
            </a:r>
            <a:r>
              <a:t> &lt;- </a:t>
            </a:r>
            <a:r>
              <a:rPr b="1">
                <a:solidFill>
                  <a:schemeClr val="accent1">
                    <a:hueOff val="-180877"/>
                    <a:satOff val="65749"/>
                    <a:lumOff val="17664"/>
                  </a:schemeClr>
                </a:solidFill>
              </a:rPr>
              <a:t>renderPlot</a:t>
            </a:r>
            <a:r>
              <a:t>({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  hist(rnorm(</a:t>
            </a:r>
            <a:r>
              <a:rPr b="1">
                <a:solidFill>
                  <a:schemeClr val="accent1">
                    <a:hueOff val="-158953"/>
                    <a:satOff val="43350"/>
                    <a:lumOff val="-16494"/>
                  </a:schemeClr>
                </a:solidFill>
              </a:rPr>
              <a:t>input$n</a:t>
            </a:r>
            <a:r>
              <a:t>))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})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}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shinyApp(ui = ui, server = server)</a:t>
            </a:r>
          </a:p>
        </p:txBody>
      </p:sp>
      <p:sp>
        <p:nvSpPr>
          <p:cNvPr id="139" name="Línea"/>
          <p:cNvSpPr/>
          <p:nvPr/>
        </p:nvSpPr>
        <p:spPr>
          <a:xfrm>
            <a:off x="217742" y="1280708"/>
            <a:ext cx="10075923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" name="Building an App"/>
          <p:cNvSpPr txBox="1"/>
          <p:nvPr/>
        </p:nvSpPr>
        <p:spPr>
          <a:xfrm>
            <a:off x="306210" y="1338167"/>
            <a:ext cx="2244204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Building an App </a:t>
            </a:r>
          </a:p>
        </p:txBody>
      </p:sp>
      <p:sp>
        <p:nvSpPr>
          <p:cNvPr id="141" name="Outputs  render*()  and *Output() functions work together to add R output to the UI."/>
          <p:cNvSpPr txBox="1"/>
          <p:nvPr/>
        </p:nvSpPr>
        <p:spPr>
          <a:xfrm>
            <a:off x="3719691" y="6220819"/>
            <a:ext cx="62651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t>Outputs  </a:t>
            </a:r>
            <a:r>
              <a:rPr sz="1200"/>
              <a:t>render*()  and *Output() functions work together to add R output to the UI.</a:t>
            </a:r>
          </a:p>
        </p:txBody>
      </p:sp>
      <p:sp>
        <p:nvSpPr>
          <p:cNvPr id="142" name="Línea"/>
          <p:cNvSpPr/>
          <p:nvPr/>
        </p:nvSpPr>
        <p:spPr>
          <a:xfrm>
            <a:off x="3719691" y="6213214"/>
            <a:ext cx="6507209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" name="Inputs"/>
          <p:cNvSpPr txBox="1"/>
          <p:nvPr/>
        </p:nvSpPr>
        <p:spPr>
          <a:xfrm>
            <a:off x="10521908" y="1325467"/>
            <a:ext cx="838371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Inputs</a:t>
            </a:r>
          </a:p>
        </p:txBody>
      </p:sp>
      <p:sp>
        <p:nvSpPr>
          <p:cNvPr id="144" name="Línea"/>
          <p:cNvSpPr/>
          <p:nvPr/>
        </p:nvSpPr>
        <p:spPr>
          <a:xfrm>
            <a:off x="10521908" y="1280708"/>
            <a:ext cx="103952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" name="A Shiny app is a web page (ui) connected to a computer running a live R session (server)."/>
          <p:cNvSpPr txBox="1"/>
          <p:nvPr/>
        </p:nvSpPr>
        <p:spPr>
          <a:xfrm>
            <a:off x="306746" y="1751285"/>
            <a:ext cx="2180153" cy="56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 dirty="0"/>
              <a:t>A </a:t>
            </a:r>
            <a:r>
              <a:rPr sz="1100" b="1" dirty="0"/>
              <a:t>Shiny</a:t>
            </a:r>
            <a:r>
              <a:rPr sz="1100" dirty="0"/>
              <a:t> app is a web page (</a:t>
            </a:r>
            <a:r>
              <a:rPr sz="1100" b="1" dirty="0" err="1"/>
              <a:t>ui</a:t>
            </a:r>
            <a:r>
              <a:rPr sz="1100" dirty="0"/>
              <a:t>) connected to a computer running a live R session (</a:t>
            </a:r>
            <a:r>
              <a:rPr sz="1100" b="1" dirty="0"/>
              <a:t>server</a:t>
            </a:r>
            <a:r>
              <a:rPr sz="1100" dirty="0"/>
              <a:t>).</a:t>
            </a:r>
          </a:p>
        </p:txBody>
      </p:sp>
      <p:sp>
        <p:nvSpPr>
          <p:cNvPr id="146" name="Users can manipulate the UI, which will cause the server to update the UI’s displays (by running R code)."/>
          <p:cNvSpPr txBox="1"/>
          <p:nvPr/>
        </p:nvSpPr>
        <p:spPr>
          <a:xfrm>
            <a:off x="306746" y="3017273"/>
            <a:ext cx="2167453" cy="71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sz="1100" dirty="0"/>
              <a:t>Users can manipulate the UI, which will cause the server to update the UI’s displays (by running R code).</a:t>
            </a:r>
          </a:p>
        </p:txBody>
      </p:sp>
      <p:sp>
        <p:nvSpPr>
          <p:cNvPr id="147" name="DT::renderDataTable(expr, options, searchDelay, callback, escape, env, quoted, outputArgs)…"/>
          <p:cNvSpPr txBox="1"/>
          <p:nvPr/>
        </p:nvSpPr>
        <p:spPr>
          <a:xfrm>
            <a:off x="4687740" y="6681954"/>
            <a:ext cx="2904660" cy="3403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dirty="0">
                <a:solidFill>
                  <a:srgbClr val="007BC2"/>
                </a:solidFill>
              </a:rPr>
              <a:t>DT::</a:t>
            </a:r>
            <a:r>
              <a:rPr b="1" dirty="0" err="1"/>
              <a:t>renderDataTable</a:t>
            </a:r>
            <a:r>
              <a:rPr b="1" dirty="0"/>
              <a:t>(</a:t>
            </a:r>
            <a:r>
              <a:rPr dirty="0"/>
              <a:t>expr, </a:t>
            </a:r>
            <a:r>
              <a:rPr sz="1000" dirty="0">
                <a:solidFill>
                  <a:srgbClr val="53585F"/>
                </a:solidFill>
              </a:rPr>
              <a:t>options, </a:t>
            </a:r>
            <a:r>
              <a:rPr sz="1000" dirty="0" err="1">
                <a:solidFill>
                  <a:srgbClr val="53585F"/>
                </a:solidFill>
              </a:rPr>
              <a:t>searchDelay</a:t>
            </a:r>
            <a:r>
              <a:rPr sz="1000" dirty="0">
                <a:solidFill>
                  <a:srgbClr val="53585F"/>
                </a:solidFill>
              </a:rPr>
              <a:t>, callback, escape, 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renderImage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</a:t>
            </a:r>
            <a:r>
              <a:rPr sz="1000" dirty="0" err="1">
                <a:solidFill>
                  <a:srgbClr val="53585F"/>
                </a:solidFill>
              </a:rPr>
              <a:t>deleteFile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renderPlot</a:t>
            </a:r>
            <a:r>
              <a:rPr b="1" dirty="0"/>
              <a:t>(</a:t>
            </a:r>
            <a:r>
              <a:rPr dirty="0"/>
              <a:t>expr, </a:t>
            </a:r>
            <a:r>
              <a:rPr sz="1000" dirty="0">
                <a:solidFill>
                  <a:srgbClr val="53585F"/>
                </a:solidFill>
              </a:rPr>
              <a:t>width, height, res, …, alt, env, quoted, </a:t>
            </a:r>
            <a:r>
              <a:rPr sz="1000" dirty="0" err="1">
                <a:solidFill>
                  <a:srgbClr val="53585F"/>
                </a:solidFill>
              </a:rPr>
              <a:t>execOnResize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  <a:br>
              <a:rPr b="1" dirty="0"/>
            </a:br>
            <a:endParaRPr b="1"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renderPrint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width,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renderTable</a:t>
            </a:r>
            <a:r>
              <a:rPr b="1" dirty="0"/>
              <a:t>(</a:t>
            </a:r>
            <a:r>
              <a:rPr dirty="0"/>
              <a:t>expr, </a:t>
            </a:r>
            <a:r>
              <a:rPr sz="1000" dirty="0">
                <a:solidFill>
                  <a:srgbClr val="53585F"/>
                </a:solidFill>
              </a:rPr>
              <a:t>striped, hover, bordered, spacing, width, align, </a:t>
            </a:r>
            <a:r>
              <a:rPr sz="1000" dirty="0" err="1">
                <a:solidFill>
                  <a:srgbClr val="53585F"/>
                </a:solidFill>
              </a:rPr>
              <a:t>rownames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colnames</a:t>
            </a:r>
            <a:r>
              <a:rPr sz="1000" dirty="0">
                <a:solidFill>
                  <a:srgbClr val="53585F"/>
                </a:solidFill>
              </a:rPr>
              <a:t>, digits, </a:t>
            </a:r>
            <a:r>
              <a:rPr sz="1000" dirty="0" err="1">
                <a:solidFill>
                  <a:srgbClr val="53585F"/>
                </a:solidFill>
              </a:rPr>
              <a:t>na</a:t>
            </a:r>
            <a:r>
              <a:rPr sz="1000" dirty="0">
                <a:solidFill>
                  <a:srgbClr val="53585F"/>
                </a:solidFill>
              </a:rPr>
              <a:t>, …, 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renderText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sep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renderUI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</p:txBody>
      </p:sp>
      <p:sp>
        <p:nvSpPr>
          <p:cNvPr id="148" name="dataTableOutput(outputId)…"/>
          <p:cNvSpPr txBox="1"/>
          <p:nvPr/>
        </p:nvSpPr>
        <p:spPr>
          <a:xfrm>
            <a:off x="7642788" y="6681954"/>
            <a:ext cx="2689347" cy="362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0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dataTableOutput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b="1"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imageOutput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width, height, click, </a:t>
            </a:r>
            <a:r>
              <a:rPr sz="1000" dirty="0" err="1">
                <a:solidFill>
                  <a:srgbClr val="53585F"/>
                </a:solidFill>
              </a:rPr>
              <a:t>dblclick</a:t>
            </a:r>
            <a:r>
              <a:rPr sz="1000" dirty="0">
                <a:solidFill>
                  <a:srgbClr val="53585F"/>
                </a:solidFill>
              </a:rPr>
              <a:t>, hover, brush, inline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plotOutput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 </a:t>
            </a:r>
            <a:r>
              <a:rPr sz="1000" dirty="0">
                <a:solidFill>
                  <a:srgbClr val="53585F"/>
                </a:solidFill>
              </a:rPr>
              <a:t>width, height, click, </a:t>
            </a:r>
            <a:r>
              <a:rPr sz="1000" dirty="0" err="1">
                <a:solidFill>
                  <a:srgbClr val="53585F"/>
                </a:solidFill>
              </a:rPr>
              <a:t>dblclick</a:t>
            </a:r>
            <a:r>
              <a:rPr sz="1000" dirty="0">
                <a:solidFill>
                  <a:srgbClr val="53585F"/>
                </a:solidFill>
              </a:rPr>
              <a:t>, hover, brush, inline</a:t>
            </a:r>
            <a:r>
              <a:rPr b="1" dirty="0"/>
              <a:t>)</a:t>
            </a:r>
            <a:br>
              <a:rPr dirty="0"/>
            </a:br>
            <a:endParaRPr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verbatimTextOutput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 </a:t>
            </a:r>
            <a:r>
              <a:rPr sz="1000" dirty="0">
                <a:solidFill>
                  <a:srgbClr val="53585F"/>
                </a:solidFill>
              </a:rPr>
              <a:t>placeholder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1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tableOutput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b="1"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textOutput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container, inline</a:t>
            </a:r>
            <a:r>
              <a:rPr b="1" dirty="0"/>
              <a:t>)</a:t>
            </a:r>
            <a:endParaRPr dirty="0">
              <a:solidFill>
                <a:srgbClr val="A6AAA9"/>
              </a:solidFill>
            </a:endParaRPr>
          </a:p>
          <a:p>
            <a:pPr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uiOutput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inline, container, …</a:t>
            </a:r>
            <a:r>
              <a:rPr b="1" dirty="0"/>
              <a:t>)</a:t>
            </a:r>
            <a:br>
              <a:rPr dirty="0"/>
            </a:br>
            <a:r>
              <a:rPr b="1" dirty="0" err="1">
                <a:solidFill>
                  <a:srgbClr val="007BC2"/>
                </a:solidFill>
              </a:rPr>
              <a:t>htmlOutput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inline, container, …</a:t>
            </a:r>
            <a:r>
              <a:rPr b="1" dirty="0"/>
              <a:t>)</a:t>
            </a:r>
          </a:p>
        </p:txBody>
      </p:sp>
      <p:sp>
        <p:nvSpPr>
          <p:cNvPr id="149" name="Collect values from the user."/>
          <p:cNvSpPr txBox="1"/>
          <p:nvPr/>
        </p:nvSpPr>
        <p:spPr>
          <a:xfrm>
            <a:off x="10521908" y="1701865"/>
            <a:ext cx="1951996" cy="16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1100" dirty="0"/>
              <a:t>Collect values from the user.</a:t>
            </a:r>
          </a:p>
        </p:txBody>
      </p:sp>
      <p:sp>
        <p:nvSpPr>
          <p:cNvPr id="150" name="actionButton(inputId, label, icon, width, …)…"/>
          <p:cNvSpPr txBox="1"/>
          <p:nvPr/>
        </p:nvSpPr>
        <p:spPr>
          <a:xfrm>
            <a:off x="11327263" y="2404818"/>
            <a:ext cx="2447340" cy="81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actionButton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icon, width, …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actionLink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</a:t>
            </a:r>
            <a:r>
              <a:rPr sz="1000" dirty="0">
                <a:solidFill>
                  <a:srgbClr val="53585F"/>
                </a:solidFill>
              </a:rPr>
              <a:t>icon, …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checkboxGroupInput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choices, </a:t>
            </a:r>
            <a:r>
              <a:rPr sz="1000" dirty="0">
                <a:solidFill>
                  <a:srgbClr val="53585F"/>
                </a:solidFill>
              </a:rPr>
              <a:t>selected, inline, width, </a:t>
            </a:r>
            <a:r>
              <a:rPr sz="1000" dirty="0" err="1">
                <a:solidFill>
                  <a:srgbClr val="53585F"/>
                </a:solidFill>
              </a:rPr>
              <a:t>choiceNames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choiceValues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checkboxInput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value, width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dateInput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value, min, max, format, </a:t>
            </a:r>
            <a:r>
              <a:rPr sz="1000" dirty="0" err="1">
                <a:solidFill>
                  <a:srgbClr val="53585F"/>
                </a:solidFill>
              </a:rPr>
              <a:t>startview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weekstart</a:t>
            </a:r>
            <a:r>
              <a:rPr sz="1000" dirty="0">
                <a:solidFill>
                  <a:srgbClr val="53585F"/>
                </a:solidFill>
              </a:rPr>
              <a:t>, language, width, </a:t>
            </a:r>
            <a:r>
              <a:rPr sz="1000" dirty="0" err="1">
                <a:solidFill>
                  <a:srgbClr val="53585F"/>
                </a:solidFill>
              </a:rPr>
              <a:t>autoclose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datesdisabled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daysofweekdisabled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dateRangeInput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start, end, min, max, format, </a:t>
            </a:r>
            <a:r>
              <a:rPr sz="1000" dirty="0" err="1">
                <a:solidFill>
                  <a:srgbClr val="53585F"/>
                </a:solidFill>
              </a:rPr>
              <a:t>startview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weekstart</a:t>
            </a:r>
            <a:r>
              <a:rPr sz="1000" dirty="0">
                <a:solidFill>
                  <a:srgbClr val="53585F"/>
                </a:solidFill>
              </a:rPr>
              <a:t>, language, separator, width, </a:t>
            </a:r>
            <a:r>
              <a:rPr sz="1000" dirty="0" err="1">
                <a:solidFill>
                  <a:srgbClr val="53585F"/>
                </a:solidFill>
              </a:rPr>
              <a:t>autoclose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fileInput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sz="1000" dirty="0">
                <a:solidFill>
                  <a:srgbClr val="53585F"/>
                </a:solidFill>
              </a:rPr>
              <a:t> multiple, accept, width, </a:t>
            </a:r>
            <a:r>
              <a:rPr sz="1000" dirty="0" err="1">
                <a:solidFill>
                  <a:srgbClr val="53585F"/>
                </a:solidFill>
              </a:rPr>
              <a:t>buttonLabel</a:t>
            </a:r>
            <a:r>
              <a:rPr sz="1000" dirty="0">
                <a:solidFill>
                  <a:srgbClr val="53585F"/>
                </a:solidFill>
              </a:rPr>
              <a:t>, placeholder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numericInput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value, </a:t>
            </a:r>
            <a:r>
              <a:rPr sz="1000" dirty="0">
                <a:solidFill>
                  <a:srgbClr val="53585F"/>
                </a:solidFill>
              </a:rPr>
              <a:t>min, max, step, width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passwordInput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</a:t>
            </a:r>
            <a:r>
              <a:rPr sz="1000" dirty="0">
                <a:solidFill>
                  <a:srgbClr val="53585F"/>
                </a:solidFill>
              </a:rPr>
              <a:t>value, width, placeholder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radioButtons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choices, </a:t>
            </a:r>
            <a:r>
              <a:rPr sz="1000" dirty="0">
                <a:solidFill>
                  <a:srgbClr val="53585F"/>
                </a:solidFill>
              </a:rPr>
              <a:t>selected, inline, width, </a:t>
            </a:r>
            <a:r>
              <a:rPr sz="1000" dirty="0" err="1">
                <a:solidFill>
                  <a:srgbClr val="53585F"/>
                </a:solidFill>
              </a:rPr>
              <a:t>choiceNames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choiceValues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selectInput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choices, </a:t>
            </a:r>
            <a:r>
              <a:rPr sz="1000" dirty="0">
                <a:solidFill>
                  <a:srgbClr val="53585F"/>
                </a:solidFill>
              </a:rPr>
              <a:t>selected, multiple, </a:t>
            </a:r>
            <a:r>
              <a:rPr sz="1000" dirty="0" err="1">
                <a:solidFill>
                  <a:srgbClr val="53585F"/>
                </a:solidFill>
              </a:rPr>
              <a:t>selectize</a:t>
            </a:r>
            <a:r>
              <a:rPr sz="1000" dirty="0">
                <a:solidFill>
                  <a:srgbClr val="53585F"/>
                </a:solidFill>
              </a:rPr>
              <a:t>, width, size</a:t>
            </a:r>
            <a:r>
              <a:rPr b="1" dirty="0"/>
              <a:t>)</a:t>
            </a:r>
            <a:r>
              <a:rPr dirty="0"/>
              <a:t> Also </a:t>
            </a:r>
            <a:r>
              <a:rPr b="1" dirty="0" err="1"/>
              <a:t>selectizeInput</a:t>
            </a:r>
            <a:r>
              <a:rPr b="1" dirty="0"/>
              <a:t>()</a:t>
            </a:r>
            <a:endParaRPr dirty="0">
              <a:solidFill>
                <a:schemeClr val="accent1">
                  <a:satOff val="22051"/>
                  <a:lumOff val="15940"/>
                </a:schemeClr>
              </a:solidFill>
            </a:endParaRP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sliderInput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min, max, value, </a:t>
            </a:r>
            <a:r>
              <a:rPr sz="1000" dirty="0">
                <a:solidFill>
                  <a:srgbClr val="53585F"/>
                </a:solidFill>
              </a:rPr>
              <a:t>step, round, format, locale, ticks, animate, width, </a:t>
            </a:r>
            <a:r>
              <a:rPr sz="1000" dirty="0" err="1">
                <a:solidFill>
                  <a:srgbClr val="53585F"/>
                </a:solidFill>
              </a:rPr>
              <a:t>sep</a:t>
            </a:r>
            <a:r>
              <a:rPr sz="1000" dirty="0">
                <a:solidFill>
                  <a:srgbClr val="53585F"/>
                </a:solidFill>
              </a:rPr>
              <a:t>, pre, post, </a:t>
            </a:r>
            <a:r>
              <a:rPr sz="1000" dirty="0" err="1">
                <a:solidFill>
                  <a:srgbClr val="53585F"/>
                </a:solidFill>
              </a:rPr>
              <a:t>timeFormat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timezone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dragRange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textInput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</a:t>
            </a:r>
            <a:r>
              <a:rPr sz="1000" dirty="0">
                <a:solidFill>
                  <a:srgbClr val="53585F"/>
                </a:solidFill>
              </a:rPr>
              <a:t>value, width, placeholder</a:t>
            </a:r>
            <a:r>
              <a:rPr b="1" dirty="0"/>
              <a:t>)</a:t>
            </a:r>
            <a:r>
              <a:rPr dirty="0"/>
              <a:t> Also </a:t>
            </a:r>
            <a:r>
              <a:rPr b="1" dirty="0" err="1"/>
              <a:t>textAreaInput</a:t>
            </a:r>
            <a:r>
              <a:rPr b="1" dirty="0"/>
              <a:t>()</a:t>
            </a:r>
          </a:p>
        </p:txBody>
      </p:sp>
      <p:sp>
        <p:nvSpPr>
          <p:cNvPr id="151" name="Access the current value of an input object with input$&lt;inputId&gt;. Input values are reactive."/>
          <p:cNvSpPr txBox="1"/>
          <p:nvPr/>
        </p:nvSpPr>
        <p:spPr>
          <a:xfrm>
            <a:off x="10521908" y="1953346"/>
            <a:ext cx="3135957" cy="33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/>
              <a:t>Access the current value of an input object with</a:t>
            </a:r>
            <a:r>
              <a:rPr sz="1100" b="1"/>
              <a:t> input$&lt;inputId&gt;</a:t>
            </a:r>
            <a:r>
              <a:rPr sz="1100"/>
              <a:t>. Input values are </a:t>
            </a:r>
            <a:r>
              <a:rPr sz="1100" b="1"/>
              <a:t>reactive</a:t>
            </a:r>
            <a:r>
              <a:rPr sz="1100"/>
              <a:t>.</a:t>
            </a:r>
          </a:p>
        </p:txBody>
      </p:sp>
      <p:sp>
        <p:nvSpPr>
          <p:cNvPr id="152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" name="CC BY SA Posit Software, PBC  •   info@posit.co  •   posit.co  •  Learn more at shiny.posit.co  •  HTML cheatsheets at pos.it/cheatsheets  •  shiny  1.8.1.1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2"/>
              </a:rPr>
              <a:t>info@posit.co</a:t>
            </a:r>
            <a:r>
              <a:t>  •   </a:t>
            </a:r>
            <a:r>
              <a:rPr>
                <a:hlinkClick r:id="rId3"/>
              </a:rPr>
              <a:t>posit.co</a:t>
            </a:r>
            <a:r>
              <a:t>  •  Learn more at </a:t>
            </a:r>
            <a:r>
              <a:rPr b="1">
                <a:hlinkClick r:id="rId4"/>
              </a:rPr>
              <a:t>shiny.posit.co</a:t>
            </a:r>
            <a:r>
              <a:t>  •  HTML cheatsheets at </a:t>
            </a:r>
            <a:r>
              <a:rPr b="1">
                <a:hlinkClick r:id="rId5"/>
              </a:rPr>
              <a:t>pos.it/cheatsheets</a:t>
            </a:r>
            <a:r>
              <a:rPr>
                <a:solidFill>
                  <a:srgbClr val="D1D2D3"/>
                </a:solidFill>
              </a:rPr>
              <a:t>  </a:t>
            </a:r>
            <a:r>
              <a:t>•  shiny  1.8.1.1  •  Updated:  2024-05</a:t>
            </a:r>
          </a:p>
        </p:txBody>
      </p:sp>
      <p:pic>
        <p:nvPicPr>
          <p:cNvPr id="154" name="Screen Shot 2015-06-08 at 7.34.57 PM.png" descr="Screen Shot 2015-06-08 at 7.34.5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520" y="6637783"/>
            <a:ext cx="793521" cy="412329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55" name="RStudio-Logo-Black-Letters.png" descr="RStudio-Logo-Black-Letters.png"/>
          <p:cNvPicPr>
            <a:picLocks noChangeAspect="1"/>
          </p:cNvPicPr>
          <p:nvPr/>
        </p:nvPicPr>
        <p:blipFill>
          <a:blip r:embed="rId7"/>
          <a:srcRect r="63329"/>
          <a:stretch>
            <a:fillRect/>
          </a:stretch>
        </p:blipFill>
        <p:spPr>
          <a:xfrm>
            <a:off x="4004607" y="7123386"/>
            <a:ext cx="390080" cy="373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5-06-08 at 7.30.35 PM.png" descr="Screen Shot 2015-06-08 at 7.30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5262" y="7716851"/>
            <a:ext cx="574834" cy="42604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57" name="Screen Shot 2015-06-08 at 7.31.04 PM.png" descr="Screen Shot 2015-06-08 at 7.31.04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372" y="8438301"/>
            <a:ext cx="759537" cy="180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15-06-02 at 3.22.54 PM.png" descr="Screen Shot 2015-06-02 at 3.22.54 PM.png"/>
          <p:cNvPicPr>
            <a:picLocks noChangeAspect="1"/>
          </p:cNvPicPr>
          <p:nvPr/>
        </p:nvPicPr>
        <p:blipFill>
          <a:blip r:embed="rId10"/>
          <a:srcRect l="11544" t="9515" r="11544" b="62886"/>
          <a:stretch>
            <a:fillRect/>
          </a:stretch>
        </p:blipFill>
        <p:spPr>
          <a:xfrm>
            <a:off x="3801679" y="9598500"/>
            <a:ext cx="762001" cy="37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15-06-08 at 7.35.38 PM.png" descr="Screen Shot 2015-06-08 at 7.35.38 PM.png"/>
          <p:cNvPicPr>
            <a:picLocks noChangeAspect="1"/>
          </p:cNvPicPr>
          <p:nvPr/>
        </p:nvPicPr>
        <p:blipFill>
          <a:blip r:embed="rId11"/>
          <a:srcRect b="36091"/>
          <a:stretch>
            <a:fillRect/>
          </a:stretch>
        </p:blipFill>
        <p:spPr>
          <a:xfrm>
            <a:off x="3808272" y="8820822"/>
            <a:ext cx="759924" cy="35676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60" name="Screen Shot 2015-06-08 at 6.15.38 PM.png" descr="Screen Shot 2015-06-08 at 6.15.38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4385" y="2418717"/>
            <a:ext cx="540386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 Shot 2015-06-08 at 6.15.50 PM.png" descr="Screen Shot 2015-06-08 at 6.15.50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1711" y="2873257"/>
            <a:ext cx="380333" cy="18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15-06-08 at 6.37.47 PM.png" descr="Screen Shot 2015-06-08 at 6.37.47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3652" y="3185988"/>
            <a:ext cx="635001" cy="5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5-06-08 at 6.38.04 PM.png" descr="Screen Shot 2015-06-08 at 6.38.04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27017" y="6334188"/>
            <a:ext cx="762001" cy="28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15-06-08 at 6.38.19 PM.png" descr="Screen Shot 2015-06-08 at 6.38.19 P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7017" y="5851602"/>
            <a:ext cx="762001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15-06-08 at 6.38.31 PM.png" descr="Screen Shot 2015-06-08 at 6.38.31 P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4861" y="6837879"/>
            <a:ext cx="762001" cy="263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15-06-08 at 6.38.39 PM.png" descr="Screen Shot 2015-06-08 at 6.38.39 P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75661" y="7243045"/>
            <a:ext cx="635001" cy="51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15-06-08 at 6.47.00 PM.png" descr="Screen Shot 2015-06-08 at 6.47.00 P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23965" y="9371205"/>
            <a:ext cx="762001" cy="2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5-06-08 at 6.49.56 PM.png" descr="Screen Shot 2015-06-08 at 6.49.56 PM.png"/>
          <p:cNvPicPr>
            <a:picLocks noChangeAspect="1"/>
          </p:cNvPicPr>
          <p:nvPr/>
        </p:nvPicPr>
        <p:blipFill>
          <a:blip r:embed="rId20"/>
          <a:srcRect t="12405"/>
          <a:stretch>
            <a:fillRect/>
          </a:stretch>
        </p:blipFill>
        <p:spPr>
          <a:xfrm>
            <a:off x="10393111" y="7811459"/>
            <a:ext cx="825501" cy="82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5-06-08 at 6.52.55 PM.png" descr="Screen Shot 2015-06-08 at 6.52.55 P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41752" y="4185784"/>
            <a:ext cx="558801" cy="79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5-06-08 at 6.53.35 PM.png" descr="Screen Shot 2015-06-08 at 6.53.35 PM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51861" y="4979805"/>
            <a:ext cx="563983" cy="74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5-06-08 at 6.16.03 PM.png" descr="Screen Shot 2015-06-08 at 6.16.03 PM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15902" y="3865934"/>
            <a:ext cx="635001" cy="14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18-07-29 at 10.42.23 AM.png" descr="Screen Shot 2018-07-29 at 10.42.23 A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42737" y="8654360"/>
            <a:ext cx="718282" cy="269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18-07-29 at 10.42.10 AM.png" descr="Screen Shot 2018-07-29 at 10.42.10 A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2737" y="8913094"/>
            <a:ext cx="700849" cy="27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Shot 2015-06-08 at 7.31.32 PM.png" descr="Screen Shot 2015-06-08 at 7.31.32 P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99011" y="9262113"/>
            <a:ext cx="367337" cy="2488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Host it on shinyapps.io, a cloud based…"/>
          <p:cNvSpPr txBox="1"/>
          <p:nvPr/>
        </p:nvSpPr>
        <p:spPr>
          <a:xfrm>
            <a:off x="282370" y="6860675"/>
            <a:ext cx="3487541" cy="2595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b="1" dirty="0">
                <a:solidFill>
                  <a:srgbClr val="007BC2"/>
                </a:solidFill>
              </a:rPr>
              <a:t>Host it on </a:t>
            </a:r>
            <a:r>
              <a:rPr b="1" u="sng" dirty="0">
                <a:solidFill>
                  <a:srgbClr val="007BC2"/>
                </a:solidFill>
                <a:hlinkClick r:id="rId27"/>
              </a:rPr>
              <a:t>shinyapps.io</a:t>
            </a:r>
            <a:r>
              <a:rPr sz="1100" dirty="0"/>
              <a:t>, a cloud based </a:t>
            </a:r>
            <a:endParaRPr lang="en-US" sz="1100" dirty="0"/>
          </a:p>
          <a:p>
            <a:pPr>
              <a:spcBef>
                <a:spcPts val="0"/>
              </a:spcBef>
              <a:buSzPct val="100000"/>
              <a:defRPr b="0">
                <a:solidFill>
                  <a:srgbClr val="000000"/>
                </a:solidFill>
              </a:defRPr>
            </a:pPr>
            <a:r>
              <a:rPr lang="es-ES" sz="1100" dirty="0"/>
              <a:t>      </a:t>
            </a:r>
            <a:r>
              <a:rPr sz="1100" dirty="0"/>
              <a:t>service from Posit. To deploy Shiny apps:</a:t>
            </a:r>
            <a:endParaRPr sz="1100" b="1" dirty="0"/>
          </a:p>
          <a:p>
            <a:pPr lvl="1">
              <a:spcBef>
                <a:spcPts val="600"/>
              </a:spcBef>
              <a:defRPr sz="1100" b="0">
                <a:solidFill>
                  <a:srgbClr val="000000"/>
                </a:solidFill>
              </a:defRPr>
            </a:pPr>
            <a:r>
              <a:rPr lang="en-US" sz="1100" dirty="0"/>
              <a:t>       </a:t>
            </a:r>
            <a:r>
              <a:rPr sz="1100" dirty="0"/>
              <a:t>Create a free or </a:t>
            </a:r>
            <a:r>
              <a:rPr sz="1100" dirty="0" err="1"/>
              <a:t>professiona</a:t>
            </a:r>
            <a:r>
              <a:rPr lang="en-US" sz="1100" dirty="0"/>
              <a:t> </a:t>
            </a:r>
          </a:p>
          <a:p>
            <a:pPr lvl="1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n-US" sz="1100" dirty="0"/>
              <a:t>       </a:t>
            </a:r>
            <a:r>
              <a:rPr sz="1100" dirty="0"/>
              <a:t>account at </a:t>
            </a:r>
            <a:r>
              <a:rPr sz="1100" b="1" u="sng" dirty="0">
                <a:hlinkClick r:id="rId27"/>
              </a:rPr>
              <a:t>shinyapps.io</a:t>
            </a:r>
          </a:p>
          <a:p>
            <a:pPr lvl="1"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lang="en-US" sz="1100" dirty="0"/>
              <a:t>        </a:t>
            </a:r>
            <a:r>
              <a:rPr sz="1100" dirty="0"/>
              <a:t>Click the Publish icon in RStudio IDE, or run:</a:t>
            </a:r>
            <a:endParaRPr lang="en-US" sz="1100" dirty="0"/>
          </a:p>
          <a:p>
            <a:pPr lvl="1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100" b="1" dirty="0"/>
              <a:t>        </a:t>
            </a:r>
            <a:r>
              <a:rPr sz="1000" b="1" dirty="0" err="1"/>
              <a:t>rsconnect</a:t>
            </a:r>
            <a:r>
              <a:rPr sz="1000" b="1" dirty="0"/>
              <a:t>::</a:t>
            </a:r>
            <a:r>
              <a:rPr sz="1000" b="1" dirty="0" err="1"/>
              <a:t>deployApp</a:t>
            </a:r>
            <a:r>
              <a:rPr sz="1000" b="1" dirty="0"/>
              <a:t>(</a:t>
            </a:r>
            <a:r>
              <a:rPr sz="1000" dirty="0"/>
              <a:t>"&lt;path to directory&gt;"</a:t>
            </a:r>
            <a:r>
              <a:rPr sz="1000" b="1" dirty="0"/>
              <a:t>)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rPr b="1" dirty="0">
                <a:solidFill>
                  <a:srgbClr val="007BC2"/>
                </a:solidFill>
              </a:rPr>
              <a:t>Purchase Posit Connect</a:t>
            </a:r>
            <a:r>
              <a:rPr sz="1100" dirty="0"/>
              <a:t>, a</a:t>
            </a:r>
            <a:r>
              <a:rPr lang="en-US" sz="1100" dirty="0"/>
              <a:t> </a:t>
            </a:r>
            <a:r>
              <a:rPr sz="1100" dirty="0"/>
              <a:t>publishing platform for R and Python.</a:t>
            </a:r>
            <a:endParaRPr lang="en-US" sz="1100" dirty="0"/>
          </a:p>
          <a:p>
            <a:pPr lvl="1"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sz="1100" u="sng" dirty="0">
                <a:hlinkClick r:id="rId28"/>
              </a:rPr>
              <a:t>posit.co/products/enterprise/connect/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7BC2"/>
                </a:solidFill>
              </a:defRPr>
            </a:pPr>
            <a:r>
              <a:rPr b="1" dirty="0"/>
              <a:t>Build your own Shiny Server</a:t>
            </a:r>
            <a:r>
              <a:rPr sz="1100" dirty="0"/>
              <a:t> 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sz="1100" u="sng" dirty="0">
                <a:hlinkClick r:id="rId29"/>
              </a:rPr>
              <a:t>posit.co/products/open-source/</a:t>
            </a:r>
            <a:r>
              <a:rPr sz="1100" u="sng" dirty="0" err="1">
                <a:hlinkClick r:id="rId29"/>
              </a:rPr>
              <a:t>shinyserver</a:t>
            </a:r>
            <a:r>
              <a:rPr sz="1100" u="sng" dirty="0">
                <a:hlinkClick r:id="rId29"/>
              </a:rPr>
              <a:t>/</a:t>
            </a:r>
          </a:p>
        </p:txBody>
      </p:sp>
      <p:sp>
        <p:nvSpPr>
          <p:cNvPr id="176" name="Share your app in three ways:"/>
          <p:cNvSpPr txBox="1"/>
          <p:nvPr/>
        </p:nvSpPr>
        <p:spPr>
          <a:xfrm>
            <a:off x="306210" y="6657013"/>
            <a:ext cx="2850532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>
              <a:defRPr b="0"/>
            </a:pPr>
            <a:r>
              <a:rPr sz="1100" dirty="0"/>
              <a:t>Share your app in three ways:</a:t>
            </a:r>
          </a:p>
        </p:txBody>
      </p:sp>
      <p:pic>
        <p:nvPicPr>
          <p:cNvPr id="177" name="Publish-Icon.png" descr="Publish-Icon.png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581922" y="7403152"/>
            <a:ext cx="220737" cy="16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ublish-Icon.png" descr="Publish-Icon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1922" y="7933974"/>
            <a:ext cx="220737" cy="1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ángulo redondeado"/>
          <p:cNvSpPr/>
          <p:nvPr/>
        </p:nvSpPr>
        <p:spPr>
          <a:xfrm>
            <a:off x="2599461" y="2189139"/>
            <a:ext cx="1099909" cy="756514"/>
          </a:xfrm>
          <a:prstGeom prst="roundRect">
            <a:avLst>
              <a:gd name="adj" fmla="val 25181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In ui nest R functions to build an HTML interface"/>
          <p:cNvSpPr txBox="1"/>
          <p:nvPr/>
        </p:nvSpPr>
        <p:spPr>
          <a:xfrm>
            <a:off x="2634470" y="2226557"/>
            <a:ext cx="977147" cy="68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pPr>
            <a:r>
              <a:rPr dirty="0"/>
              <a:t>In </a:t>
            </a:r>
            <a:r>
              <a:rPr dirty="0" err="1"/>
              <a:t>ui</a:t>
            </a:r>
            <a:r>
              <a:rPr dirty="0"/>
              <a:t> nest R functions to build an HTML interface</a:t>
            </a:r>
          </a:p>
        </p:txBody>
      </p:sp>
      <p:sp>
        <p:nvSpPr>
          <p:cNvPr id="181" name="Rectángulo redondeado"/>
          <p:cNvSpPr/>
          <p:nvPr/>
        </p:nvSpPr>
        <p:spPr>
          <a:xfrm>
            <a:off x="6059484" y="2358702"/>
            <a:ext cx="2198007" cy="20320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2" name="Add Inputs with *Input() functions"/>
          <p:cNvSpPr txBox="1"/>
          <p:nvPr/>
        </p:nvSpPr>
        <p:spPr>
          <a:xfrm>
            <a:off x="6107193" y="2354622"/>
            <a:ext cx="2089661" cy="20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43305">
              <a:lnSpc>
                <a:spcPct val="90000"/>
              </a:lnSpc>
              <a:spcBef>
                <a:spcPts val="1100"/>
              </a:spcBef>
              <a:defRPr sz="1023">
                <a:solidFill>
                  <a:srgbClr val="FFFFFF"/>
                </a:solidFill>
              </a:defRPr>
            </a:pPr>
            <a:r>
              <a:t>Add Inputs with *Input() functions</a:t>
            </a:r>
          </a:p>
        </p:txBody>
      </p:sp>
      <p:sp>
        <p:nvSpPr>
          <p:cNvPr id="183" name="Rectángulo redondeado"/>
          <p:cNvSpPr/>
          <p:nvPr/>
        </p:nvSpPr>
        <p:spPr>
          <a:xfrm>
            <a:off x="6208793" y="2694866"/>
            <a:ext cx="2401207" cy="20320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Add Outputs with *Output() functions"/>
          <p:cNvSpPr txBox="1"/>
          <p:nvPr/>
        </p:nvSpPr>
        <p:spPr>
          <a:xfrm>
            <a:off x="6256502" y="2690786"/>
            <a:ext cx="2289641" cy="20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37463">
              <a:lnSpc>
                <a:spcPct val="90000"/>
              </a:lnSpc>
              <a:spcBef>
                <a:spcPts val="1100"/>
              </a:spcBef>
              <a:defRPr sz="1012">
                <a:solidFill>
                  <a:srgbClr val="FFFFFF"/>
                </a:solidFill>
              </a:defRPr>
            </a:pPr>
            <a:r>
              <a:t>Add Outputs with *Output() functions</a:t>
            </a:r>
          </a:p>
        </p:txBody>
      </p:sp>
      <p:sp>
        <p:nvSpPr>
          <p:cNvPr id="185" name="Rectángulo redondeado"/>
          <p:cNvSpPr/>
          <p:nvPr/>
        </p:nvSpPr>
        <p:spPr>
          <a:xfrm>
            <a:off x="4991059" y="2065633"/>
            <a:ext cx="2458189" cy="20320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Customize the UI with Layout Functions"/>
          <p:cNvSpPr txBox="1"/>
          <p:nvPr/>
        </p:nvSpPr>
        <p:spPr>
          <a:xfrm>
            <a:off x="5076868" y="2061554"/>
            <a:ext cx="2305789" cy="20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02412">
              <a:lnSpc>
                <a:spcPct val="90000"/>
              </a:lnSpc>
              <a:spcBef>
                <a:spcPts val="1000"/>
              </a:spcBef>
              <a:defRPr sz="946">
                <a:solidFill>
                  <a:srgbClr val="FFFFFF"/>
                </a:solidFill>
              </a:defRPr>
            </a:pPr>
            <a:r>
              <a:t>Customize the UI with Layout Functions</a:t>
            </a:r>
          </a:p>
        </p:txBody>
      </p:sp>
      <p:sp>
        <p:nvSpPr>
          <p:cNvPr id="187" name="Rectángulo redondeado"/>
          <p:cNvSpPr/>
          <p:nvPr/>
        </p:nvSpPr>
        <p:spPr>
          <a:xfrm>
            <a:off x="3826397" y="1409841"/>
            <a:ext cx="4862894" cy="389296"/>
          </a:xfrm>
          <a:prstGeom prst="roundRect">
            <a:avLst>
              <a:gd name="adj" fmla="val 4871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To generate the template, type shinyapp and press Tab in the RStudio IDE  or go to File &gt; New Project &gt; New Directory &gt; Shiny Application"/>
          <p:cNvSpPr txBox="1"/>
          <p:nvPr/>
        </p:nvSpPr>
        <p:spPr>
          <a:xfrm>
            <a:off x="3899171" y="1405439"/>
            <a:ext cx="4720398" cy="3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60831">
              <a:lnSpc>
                <a:spcPct val="90000"/>
              </a:lnSpc>
              <a:spcBef>
                <a:spcPts val="1100"/>
              </a:spcBef>
              <a:defRPr sz="1056">
                <a:solidFill>
                  <a:srgbClr val="FFFFFF"/>
                </a:solidFill>
              </a:defRPr>
            </a:pPr>
            <a:r>
              <a:t>To generate the template, type shinyapp and press Tab in the RStudio IDE </a:t>
            </a:r>
            <a:br/>
            <a:r>
              <a:t>or go to File &gt; New Project &gt; New Directory &gt; Shiny Application</a:t>
            </a:r>
          </a:p>
        </p:txBody>
      </p:sp>
      <p:sp>
        <p:nvSpPr>
          <p:cNvPr id="189" name="Triángulo"/>
          <p:cNvSpPr/>
          <p:nvPr/>
        </p:nvSpPr>
        <p:spPr>
          <a:xfrm rot="13919865" flipH="1">
            <a:off x="4907661" y="2137102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Triángulo"/>
          <p:cNvSpPr/>
          <p:nvPr/>
        </p:nvSpPr>
        <p:spPr>
          <a:xfrm rot="15562335" flipH="1">
            <a:off x="5923612" y="2355032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Triángulo"/>
          <p:cNvSpPr/>
          <p:nvPr/>
        </p:nvSpPr>
        <p:spPr>
          <a:xfrm rot="16200000" flipH="1">
            <a:off x="6076061" y="2657802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Rectángulo redondeado"/>
          <p:cNvSpPr/>
          <p:nvPr/>
        </p:nvSpPr>
        <p:spPr>
          <a:xfrm>
            <a:off x="6101389" y="3429020"/>
            <a:ext cx="2193091" cy="36045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Wrap code in render*() functions before saving to output"/>
          <p:cNvSpPr txBox="1"/>
          <p:nvPr/>
        </p:nvSpPr>
        <p:spPr>
          <a:xfrm>
            <a:off x="6149098" y="3424940"/>
            <a:ext cx="2081881" cy="35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60831">
              <a:lnSpc>
                <a:spcPct val="90000"/>
              </a:lnSpc>
              <a:spcBef>
                <a:spcPts val="1100"/>
              </a:spcBef>
              <a:defRPr sz="1056">
                <a:solidFill>
                  <a:srgbClr val="FFFFFF"/>
                </a:solidFill>
              </a:defRPr>
            </a:pPr>
            <a:r>
              <a:t>Wrap code in render*() functions before saving to output</a:t>
            </a:r>
          </a:p>
        </p:txBody>
      </p:sp>
      <p:sp>
        <p:nvSpPr>
          <p:cNvPr id="194" name="Triángulo"/>
          <p:cNvSpPr/>
          <p:nvPr/>
        </p:nvSpPr>
        <p:spPr>
          <a:xfrm rot="17346363" flipH="1">
            <a:off x="5956512" y="3440586"/>
            <a:ext cx="112194" cy="263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Rectángulo redondeado"/>
          <p:cNvSpPr/>
          <p:nvPr/>
        </p:nvSpPr>
        <p:spPr>
          <a:xfrm>
            <a:off x="2599461" y="3269924"/>
            <a:ext cx="1102829" cy="960167"/>
          </a:xfrm>
          <a:prstGeom prst="roundRect">
            <a:avLst>
              <a:gd name="adj" fmla="val 1984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F3CD88"/>
                </a:solidFill>
              </a:defRPr>
            </a:pPr>
            <a:endParaRPr/>
          </a:p>
        </p:txBody>
      </p:sp>
      <p:sp>
        <p:nvSpPr>
          <p:cNvPr id="196" name="Tell the server how to render outputs and respond to inputs with R"/>
          <p:cNvSpPr txBox="1"/>
          <p:nvPr/>
        </p:nvSpPr>
        <p:spPr>
          <a:xfrm>
            <a:off x="2634470" y="3303861"/>
            <a:ext cx="977147" cy="88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pPr>
            <a:r>
              <a:rPr dirty="0"/>
              <a:t>Tell the server how to render outputs and respond to inputs with R</a:t>
            </a:r>
          </a:p>
        </p:txBody>
      </p:sp>
      <p:sp>
        <p:nvSpPr>
          <p:cNvPr id="197" name="Triángulo"/>
          <p:cNvSpPr/>
          <p:nvPr/>
        </p:nvSpPr>
        <p:spPr>
          <a:xfrm rot="4353274" flipH="1">
            <a:off x="3715840" y="3325402"/>
            <a:ext cx="112194" cy="263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Triángulo"/>
          <p:cNvSpPr/>
          <p:nvPr/>
        </p:nvSpPr>
        <p:spPr>
          <a:xfrm rot="4353274" flipH="1">
            <a:off x="3727135" y="2316589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Triángulo"/>
          <p:cNvSpPr/>
          <p:nvPr/>
        </p:nvSpPr>
        <p:spPr>
          <a:xfrm rot="10800000" flipH="1">
            <a:off x="4369818" y="1781011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The directory name is the app name…"/>
          <p:cNvSpPr txBox="1"/>
          <p:nvPr/>
        </p:nvSpPr>
        <p:spPr>
          <a:xfrm>
            <a:off x="2115692" y="4696604"/>
            <a:ext cx="3863158" cy="1078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/>
              <a:t>The directory name is the app name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/>
              <a:t>(optional) used in showcase mode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/>
              <a:t>(optional) directory of supplemental .R files that are sourced automatically, must be named "</a:t>
            </a:r>
            <a:r>
              <a:rPr sz="1050" b="1"/>
              <a:t>R</a:t>
            </a:r>
            <a:r>
              <a:rPr sz="1050"/>
              <a:t>"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/>
              <a:t>(optional) directory of files to share with web browsers (images, CSS, .js, etc.), must be named "</a:t>
            </a:r>
            <a:r>
              <a:rPr sz="1050" b="1"/>
              <a:t>www</a:t>
            </a:r>
            <a:r>
              <a:rPr sz="1050"/>
              <a:t>"</a:t>
            </a:r>
          </a:p>
        </p:txBody>
      </p:sp>
      <p:sp>
        <p:nvSpPr>
          <p:cNvPr id="201" name="Rectángulo redondeado"/>
          <p:cNvSpPr/>
          <p:nvPr/>
        </p:nvSpPr>
        <p:spPr>
          <a:xfrm>
            <a:off x="343766" y="4623742"/>
            <a:ext cx="1699818" cy="1146546"/>
          </a:xfrm>
          <a:prstGeom prst="roundRect">
            <a:avLst>
              <a:gd name="adj" fmla="val 3401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app-name"/>
          <p:cNvSpPr txBox="1"/>
          <p:nvPr/>
        </p:nvSpPr>
        <p:spPr>
          <a:xfrm>
            <a:off x="737730" y="4520531"/>
            <a:ext cx="1148656" cy="339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 algn="ctr">
              <a:spcBef>
                <a:spcPts val="0"/>
              </a:spcBef>
              <a:defRPr b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app-name</a:t>
            </a:r>
          </a:p>
        </p:txBody>
      </p:sp>
      <p:sp>
        <p:nvSpPr>
          <p:cNvPr id="203" name="Círculo"/>
          <p:cNvSpPr/>
          <p:nvPr/>
        </p:nvSpPr>
        <p:spPr>
          <a:xfrm>
            <a:off x="402702" y="46765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Círculo"/>
          <p:cNvSpPr/>
          <p:nvPr/>
        </p:nvSpPr>
        <p:spPr>
          <a:xfrm>
            <a:off x="522426" y="46765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írculo"/>
          <p:cNvSpPr/>
          <p:nvPr/>
        </p:nvSpPr>
        <p:spPr>
          <a:xfrm>
            <a:off x="649046" y="46765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Rectángulo redondeado"/>
          <p:cNvSpPr/>
          <p:nvPr/>
        </p:nvSpPr>
        <p:spPr>
          <a:xfrm>
            <a:off x="381866" y="4816656"/>
            <a:ext cx="1623618" cy="920087"/>
          </a:xfrm>
          <a:prstGeom prst="roundRect">
            <a:avLst>
              <a:gd name="adj" fmla="val 335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app.R"/>
          <p:cNvSpPr txBox="1"/>
          <p:nvPr/>
        </p:nvSpPr>
        <p:spPr>
          <a:xfrm>
            <a:off x="698289" y="4757541"/>
            <a:ext cx="68464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>
                <a:solidFill>
                  <a:srgbClr val="007BC2"/>
                </a:solidFill>
              </a:defRPr>
            </a:lvl1pPr>
          </a:lstStyle>
          <a:p>
            <a:r>
              <a:t>app.R</a:t>
            </a:r>
          </a:p>
        </p:txBody>
      </p:sp>
      <p:sp>
        <p:nvSpPr>
          <p:cNvPr id="208" name="README"/>
          <p:cNvSpPr txBox="1"/>
          <p:nvPr/>
        </p:nvSpPr>
        <p:spPr>
          <a:xfrm>
            <a:off x="698289" y="5107136"/>
            <a:ext cx="126521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README</a:t>
            </a:r>
          </a:p>
        </p:txBody>
      </p:sp>
      <p:sp>
        <p:nvSpPr>
          <p:cNvPr id="209" name="R/"/>
          <p:cNvSpPr txBox="1"/>
          <p:nvPr/>
        </p:nvSpPr>
        <p:spPr>
          <a:xfrm>
            <a:off x="698289" y="5290941"/>
            <a:ext cx="83599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R/</a:t>
            </a:r>
          </a:p>
        </p:txBody>
      </p:sp>
      <p:sp>
        <p:nvSpPr>
          <p:cNvPr id="210" name="www/"/>
          <p:cNvSpPr txBox="1"/>
          <p:nvPr/>
        </p:nvSpPr>
        <p:spPr>
          <a:xfrm>
            <a:off x="698289" y="5457422"/>
            <a:ext cx="126683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www/</a:t>
            </a:r>
          </a:p>
        </p:txBody>
      </p:sp>
      <p:sp>
        <p:nvSpPr>
          <p:cNvPr id="211" name="DESCRIPTION"/>
          <p:cNvSpPr txBox="1"/>
          <p:nvPr/>
        </p:nvSpPr>
        <p:spPr>
          <a:xfrm>
            <a:off x="698289" y="4942036"/>
            <a:ext cx="1265214" cy="325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DESCRIPTION</a:t>
            </a:r>
          </a:p>
        </p:txBody>
      </p:sp>
      <p:sp>
        <p:nvSpPr>
          <p:cNvPr id="212" name="Línea"/>
          <p:cNvSpPr/>
          <p:nvPr/>
        </p:nvSpPr>
        <p:spPr>
          <a:xfrm>
            <a:off x="1760125" y="4725664"/>
            <a:ext cx="391535" cy="51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3" extrusionOk="0">
                <a:moveTo>
                  <a:pt x="21600" y="20603"/>
                </a:moveTo>
                <a:cubicBezTo>
                  <a:pt x="18275" y="13371"/>
                  <a:pt x="14879" y="7973"/>
                  <a:pt x="11441" y="4457"/>
                </a:cubicBezTo>
                <a:cubicBezTo>
                  <a:pt x="7652" y="581"/>
                  <a:pt x="3821" y="-997"/>
                  <a:pt x="0" y="642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Línea"/>
          <p:cNvSpPr/>
          <p:nvPr/>
        </p:nvSpPr>
        <p:spPr>
          <a:xfrm>
            <a:off x="1679399" y="5078047"/>
            <a:ext cx="475211" cy="11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8" extrusionOk="0">
                <a:moveTo>
                  <a:pt x="21600" y="0"/>
                </a:moveTo>
                <a:cubicBezTo>
                  <a:pt x="17613" y="10363"/>
                  <a:pt x="13620" y="16861"/>
                  <a:pt x="9624" y="19490"/>
                </a:cubicBezTo>
                <a:cubicBezTo>
                  <a:pt x="6416" y="21600"/>
                  <a:pt x="3208" y="21215"/>
                  <a:pt x="0" y="18334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" name="Línea"/>
          <p:cNvSpPr/>
          <p:nvPr/>
        </p:nvSpPr>
        <p:spPr>
          <a:xfrm>
            <a:off x="1341203" y="5077791"/>
            <a:ext cx="813407" cy="198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extrusionOk="0">
                <a:moveTo>
                  <a:pt x="21600" y="0"/>
                </a:moveTo>
                <a:cubicBezTo>
                  <a:pt x="18576" y="6825"/>
                  <a:pt x="15349" y="12081"/>
                  <a:pt x="11994" y="15642"/>
                </a:cubicBezTo>
                <a:cubicBezTo>
                  <a:pt x="8084" y="19793"/>
                  <a:pt x="4042" y="21600"/>
                  <a:pt x="0" y="21005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5" name="Línea"/>
          <p:cNvSpPr/>
          <p:nvPr/>
        </p:nvSpPr>
        <p:spPr>
          <a:xfrm>
            <a:off x="1177979" y="5645313"/>
            <a:ext cx="965244" cy="24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09" extrusionOk="0">
                <a:moveTo>
                  <a:pt x="21600" y="1778"/>
                </a:moveTo>
                <a:cubicBezTo>
                  <a:pt x="18668" y="11772"/>
                  <a:pt x="15726" y="17593"/>
                  <a:pt x="12782" y="19229"/>
                </a:cubicBezTo>
                <a:cubicBezTo>
                  <a:pt x="8514" y="21600"/>
                  <a:pt x="4247" y="15180"/>
                  <a:pt x="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6" name="Save your template as app.R. Keep your app in a directory along with optional extra files."/>
          <p:cNvSpPr txBox="1"/>
          <p:nvPr/>
        </p:nvSpPr>
        <p:spPr>
          <a:xfrm>
            <a:off x="306746" y="3888778"/>
            <a:ext cx="2168526" cy="64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/>
              <a:t>Save your template as </a:t>
            </a:r>
            <a:r>
              <a:rPr sz="1100" b="1"/>
              <a:t>app.R</a:t>
            </a:r>
            <a:r>
              <a:rPr sz="1100"/>
              <a:t>. Keep your app in a directory along with optional extra files.</a:t>
            </a:r>
          </a:p>
        </p:txBody>
      </p:sp>
      <p:sp>
        <p:nvSpPr>
          <p:cNvPr id="217" name="Launch apps stored in a directory with runApp(&lt;path to directory&gt;)."/>
          <p:cNvSpPr txBox="1"/>
          <p:nvPr/>
        </p:nvSpPr>
        <p:spPr>
          <a:xfrm>
            <a:off x="306746" y="5811433"/>
            <a:ext cx="5033328" cy="24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000000"/>
                </a:solidFill>
              </a:defRPr>
            </a:pPr>
            <a:r>
              <a:rPr sz="1100" b="0"/>
              <a:t>Launch apps stored in a directory with </a:t>
            </a:r>
            <a:r>
              <a:rPr sz="1100"/>
              <a:t>runApp(</a:t>
            </a:r>
            <a:r>
              <a:rPr sz="1100" b="0"/>
              <a:t>&lt;path to directory&gt;</a:t>
            </a:r>
            <a:r>
              <a:rPr sz="1100"/>
              <a:t>)</a:t>
            </a:r>
            <a:r>
              <a:rPr sz="1100" b="0"/>
              <a:t>.</a:t>
            </a:r>
          </a:p>
        </p:txBody>
      </p:sp>
      <p:sp>
        <p:nvSpPr>
          <p:cNvPr id="218" name="Triángulo"/>
          <p:cNvSpPr/>
          <p:nvPr/>
        </p:nvSpPr>
        <p:spPr>
          <a:xfrm flipH="1">
            <a:off x="5204547" y="3658022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Triángulo"/>
          <p:cNvSpPr/>
          <p:nvPr/>
        </p:nvSpPr>
        <p:spPr>
          <a:xfrm flipH="1">
            <a:off x="4369818" y="3591892"/>
            <a:ext cx="112194" cy="263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Rectángulo redondeado"/>
          <p:cNvSpPr/>
          <p:nvPr/>
        </p:nvSpPr>
        <p:spPr>
          <a:xfrm>
            <a:off x="4275511" y="3815476"/>
            <a:ext cx="2173966" cy="419851"/>
          </a:xfrm>
          <a:prstGeom prst="roundRect">
            <a:avLst>
              <a:gd name="adj" fmla="val 45373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Refer to UI inputs with input$&lt;id&gt; and outputs with output$&lt;id&gt;"/>
          <p:cNvSpPr txBox="1"/>
          <p:nvPr/>
        </p:nvSpPr>
        <p:spPr>
          <a:xfrm>
            <a:off x="4310520" y="3847180"/>
            <a:ext cx="2081303" cy="357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43305">
              <a:lnSpc>
                <a:spcPct val="90000"/>
              </a:lnSpc>
              <a:spcBef>
                <a:spcPts val="1100"/>
              </a:spcBef>
              <a:defRPr sz="1023">
                <a:solidFill>
                  <a:srgbClr val="FFFFFF"/>
                </a:solidFill>
              </a:defRPr>
            </a:pPr>
            <a:r>
              <a:t>Refer to UI inputs with input$&lt;id&gt; and outputs with output$&lt;id&gt;</a:t>
            </a:r>
          </a:p>
        </p:txBody>
      </p:sp>
      <p:sp>
        <p:nvSpPr>
          <p:cNvPr id="222" name="Share"/>
          <p:cNvSpPr txBox="1"/>
          <p:nvPr/>
        </p:nvSpPr>
        <p:spPr>
          <a:xfrm>
            <a:off x="306210" y="6263587"/>
            <a:ext cx="907300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Share </a:t>
            </a:r>
          </a:p>
        </p:txBody>
      </p:sp>
      <p:sp>
        <p:nvSpPr>
          <p:cNvPr id="223" name="Línea"/>
          <p:cNvSpPr/>
          <p:nvPr/>
        </p:nvSpPr>
        <p:spPr>
          <a:xfrm>
            <a:off x="306210" y="6213214"/>
            <a:ext cx="309767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See annotated examples of Shiny apps by running runExample(&lt;example name&gt;). Run runExample() with no arguments for a list of example names."/>
          <p:cNvSpPr txBox="1"/>
          <p:nvPr/>
        </p:nvSpPr>
        <p:spPr>
          <a:xfrm>
            <a:off x="6366334" y="5094562"/>
            <a:ext cx="3599738" cy="764312"/>
          </a:xfrm>
          <a:prstGeom prst="rect">
            <a:avLst/>
          </a:prstGeom>
          <a:solidFill>
            <a:srgbClr val="FFFFFF"/>
          </a:solidFill>
          <a:ln>
            <a:solidFill>
              <a:srgbClr val="767C8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 dirty="0"/>
              <a:t>See annotated examples of Shiny apps by running </a:t>
            </a:r>
            <a:r>
              <a:rPr sz="1100" b="1" dirty="0" err="1"/>
              <a:t>runExample</a:t>
            </a:r>
            <a:r>
              <a:rPr sz="1100" b="1" dirty="0"/>
              <a:t>(</a:t>
            </a:r>
            <a:r>
              <a:rPr sz="1100" dirty="0"/>
              <a:t>&lt;example name&gt;</a:t>
            </a:r>
            <a:r>
              <a:rPr sz="1100" b="1" dirty="0"/>
              <a:t>)</a:t>
            </a:r>
            <a:r>
              <a:rPr sz="1100" dirty="0"/>
              <a:t>.</a:t>
            </a:r>
            <a:r>
              <a:rPr sz="1100" b="1" dirty="0"/>
              <a:t> </a:t>
            </a:r>
            <a:r>
              <a:rPr sz="1100" dirty="0"/>
              <a:t>Run </a:t>
            </a:r>
            <a:r>
              <a:rPr sz="1100" b="1" dirty="0" err="1"/>
              <a:t>runExample</a:t>
            </a:r>
            <a:r>
              <a:rPr sz="1100" b="1" dirty="0"/>
              <a:t>()</a:t>
            </a:r>
            <a:r>
              <a:rPr sz="1100" dirty="0"/>
              <a:t> with no arguments for a list of example names.</a:t>
            </a:r>
          </a:p>
        </p:txBody>
      </p:sp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37600" y="1879600"/>
            <a:ext cx="1363101" cy="2705100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226" name="Línea"/>
          <p:cNvSpPr/>
          <p:nvPr/>
        </p:nvSpPr>
        <p:spPr>
          <a:xfrm>
            <a:off x="945973" y="5324392"/>
            <a:ext cx="1174752" cy="13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4" extrusionOk="0">
                <a:moveTo>
                  <a:pt x="21600" y="0"/>
                </a:moveTo>
                <a:cubicBezTo>
                  <a:pt x="18059" y="7275"/>
                  <a:pt x="14468" y="12721"/>
                  <a:pt x="10849" y="16309"/>
                </a:cubicBezTo>
                <a:cubicBezTo>
                  <a:pt x="7248" y="19878"/>
                  <a:pt x="3625" y="21600"/>
                  <a:pt x="0" y="21467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Triángulo"/>
          <p:cNvSpPr/>
          <p:nvPr/>
        </p:nvSpPr>
        <p:spPr>
          <a:xfrm rot="19319696" flipH="1">
            <a:off x="5887612" y="4491028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sp>
        <p:nvSpPr>
          <p:cNvPr id="228" name="Rectángulo redondeado"/>
          <p:cNvSpPr/>
          <p:nvPr/>
        </p:nvSpPr>
        <p:spPr>
          <a:xfrm>
            <a:off x="5917535" y="4669749"/>
            <a:ext cx="4194740" cy="205137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F9B02D"/>
                </a:solidFill>
              </a:defRPr>
            </a:pPr>
            <a:endParaRPr/>
          </a:p>
        </p:txBody>
      </p:sp>
      <p:sp>
        <p:nvSpPr>
          <p:cNvPr id="229" name="Call shinyApp() to combine ui and server into an interactive app!"/>
          <p:cNvSpPr txBox="1"/>
          <p:nvPr/>
        </p:nvSpPr>
        <p:spPr>
          <a:xfrm>
            <a:off x="6008659" y="4630284"/>
            <a:ext cx="4012492" cy="284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43305">
              <a:lnSpc>
                <a:spcPct val="90000"/>
              </a:lnSpc>
              <a:spcBef>
                <a:spcPts val="1100"/>
              </a:spcBef>
              <a:defRPr sz="1023">
                <a:solidFill>
                  <a:srgbClr val="FFFFFF"/>
                </a:solidFill>
              </a:defRPr>
            </a:pPr>
            <a:r>
              <a:t>Call shinyApp() to combine ui and server into an interactive app!</a:t>
            </a:r>
          </a:p>
        </p:txBody>
      </p:sp>
      <p:sp>
        <p:nvSpPr>
          <p:cNvPr id="230" name="Triángulo"/>
          <p:cNvSpPr/>
          <p:nvPr/>
        </p:nvSpPr>
        <p:spPr>
          <a:xfrm flipH="1">
            <a:off x="9447961" y="4459316"/>
            <a:ext cx="112193" cy="241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sp>
        <p:nvSpPr>
          <p:cNvPr id="231" name="These are the core output types. See htmlwidgets.org for many more options."/>
          <p:cNvSpPr txBox="1"/>
          <p:nvPr/>
        </p:nvSpPr>
        <p:spPr>
          <a:xfrm>
            <a:off x="3719691" y="10073757"/>
            <a:ext cx="621976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These are the core output types. See </a:t>
            </a:r>
            <a:r>
              <a:rPr b="1" u="sng">
                <a:hlinkClick r:id="rId32"/>
              </a:rPr>
              <a:t>htmlwidgets.org</a:t>
            </a:r>
            <a:r>
              <a:rPr b="1"/>
              <a:t> </a:t>
            </a:r>
            <a:r>
              <a:t>for many more options.</a:t>
            </a:r>
          </a:p>
        </p:txBody>
      </p:sp>
      <p:sp>
        <p:nvSpPr>
          <p:cNvPr id="232" name="Flecha"/>
          <p:cNvSpPr/>
          <p:nvPr/>
        </p:nvSpPr>
        <p:spPr>
          <a:xfrm>
            <a:off x="8509743" y="3020879"/>
            <a:ext cx="287203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" name="Agrupar"/>
          <p:cNvGrpSpPr/>
          <p:nvPr/>
        </p:nvGrpSpPr>
        <p:grpSpPr>
          <a:xfrm>
            <a:off x="318026" y="2401094"/>
            <a:ext cx="2038010" cy="602198"/>
            <a:chOff x="0" y="0"/>
            <a:chExt cx="2038009" cy="602196"/>
          </a:xfrm>
        </p:grpSpPr>
        <p:pic>
          <p:nvPicPr>
            <p:cNvPr id="233" name="Screen Shot 2015-05-18 at 6.40.05 PM.png" descr="Screen Shot 2015-05-18 at 6.40.05 PM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0" y="0"/>
              <a:ext cx="884238" cy="60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Flecha doble"/>
            <p:cNvSpPr/>
            <p:nvPr/>
          </p:nvSpPr>
          <p:spPr>
            <a:xfrm>
              <a:off x="880415" y="176677"/>
              <a:ext cx="367337" cy="248842"/>
            </a:xfrm>
            <a:prstGeom prst="leftRightArrow">
              <a:avLst>
                <a:gd name="adj1" fmla="val 46270"/>
                <a:gd name="adj2" fmla="val 53920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35" name="pasted-image.tiff" descr="pasted-image.tiff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55598" y="40435"/>
              <a:ext cx="782412" cy="5283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posit-full-color.png" descr="posit-full-color.png"/>
          <p:cNvPicPr>
            <a:picLocks noChangeAspect="1"/>
          </p:cNvPicPr>
          <p:nvPr/>
        </p:nvPicPr>
        <p:blipFill>
          <a:blip r:embed="rId35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hiny.png" descr="shiny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lder.png" descr="folder.png"/>
          <p:cNvPicPr>
            <a:picLocks noChangeAspect="1"/>
          </p:cNvPicPr>
          <p:nvPr/>
        </p:nvPicPr>
        <p:blipFill>
          <a:blip r:embed="rId37">
            <a:alphaModFix amt="75152"/>
          </a:blip>
          <a:stretch>
            <a:fillRect/>
          </a:stretch>
        </p:blipFill>
        <p:spPr>
          <a:xfrm>
            <a:off x="505704" y="5407000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file.png" descr="file.png"/>
          <p:cNvPicPr>
            <a:picLocks noChangeAspect="1"/>
          </p:cNvPicPr>
          <p:nvPr/>
        </p:nvPicPr>
        <p:blipFill>
          <a:blip r:embed="rId38">
            <a:alphaModFix amt="75000"/>
          </a:blip>
          <a:srcRect/>
          <a:stretch>
            <a:fillRect/>
          </a:stretch>
        </p:blipFill>
        <p:spPr>
          <a:xfrm>
            <a:off x="520128" y="5226106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older.png" descr="folder.png"/>
          <p:cNvPicPr>
            <a:picLocks noChangeAspect="1"/>
          </p:cNvPicPr>
          <p:nvPr/>
        </p:nvPicPr>
        <p:blipFill>
          <a:blip r:embed="rId37">
            <a:alphaModFix amt="75152"/>
          </a:blip>
          <a:stretch>
            <a:fillRect/>
          </a:stretch>
        </p:blipFill>
        <p:spPr>
          <a:xfrm>
            <a:off x="505704" y="5577042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file.png" descr="file.png"/>
          <p:cNvPicPr>
            <a:picLocks noChangeAspect="1"/>
          </p:cNvPicPr>
          <p:nvPr/>
        </p:nvPicPr>
        <p:blipFill>
          <a:blip r:embed="rId38">
            <a:alphaModFix amt="75000"/>
          </a:blip>
          <a:srcRect/>
          <a:stretch>
            <a:fillRect/>
          </a:stretch>
        </p:blipFill>
        <p:spPr>
          <a:xfrm>
            <a:off x="520128" y="5044174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file.png" descr="file.png"/>
          <p:cNvPicPr>
            <a:picLocks noChangeAspect="1"/>
          </p:cNvPicPr>
          <p:nvPr/>
        </p:nvPicPr>
        <p:blipFill>
          <a:blip r:embed="rId38"/>
          <a:srcRect/>
          <a:stretch>
            <a:fillRect/>
          </a:stretch>
        </p:blipFill>
        <p:spPr>
          <a:xfrm>
            <a:off x="520128" y="4875016"/>
            <a:ext cx="86541" cy="115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260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45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6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7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8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9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0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1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2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3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4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6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7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8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1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3" name="Reactivity"/>
          <p:cNvSpPr txBox="1"/>
          <p:nvPr/>
        </p:nvSpPr>
        <p:spPr>
          <a:xfrm>
            <a:off x="308088" y="456811"/>
            <a:ext cx="1335302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Reactivity</a:t>
            </a:r>
          </a:p>
        </p:txBody>
      </p:sp>
      <p:sp>
        <p:nvSpPr>
          <p:cNvPr id="264" name="Línea"/>
          <p:cNvSpPr/>
          <p:nvPr/>
        </p:nvSpPr>
        <p:spPr>
          <a:xfrm>
            <a:off x="308088" y="412458"/>
            <a:ext cx="65258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Línea"/>
          <p:cNvSpPr/>
          <p:nvPr/>
        </p:nvSpPr>
        <p:spPr>
          <a:xfrm>
            <a:off x="7114857" y="412458"/>
            <a:ext cx="313853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6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7" name="Reactive values work together with reactive functions. Call a reactive value from within the arguments of one of these functions to avoid the error Operation not allowed without an active reactive context."/>
          <p:cNvSpPr txBox="1"/>
          <p:nvPr/>
        </p:nvSpPr>
        <p:spPr>
          <a:xfrm>
            <a:off x="308088" y="800831"/>
            <a:ext cx="6438964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Reactive values work together with reactive functions. Call a reactive value from within the arguments of one of these functions to avoid the error </a:t>
            </a:r>
            <a:r>
              <a:rPr sz="900" b="1">
                <a:solidFill>
                  <a:schemeClr val="accent4">
                    <a:satOff val="1488"/>
                    <a:lumOff val="-7242"/>
                  </a:schemeClr>
                </a:solidFill>
              </a:rPr>
              <a:t>Operation not allowed without an active reactive context.</a:t>
            </a:r>
          </a:p>
        </p:txBody>
      </p:sp>
      <p:grpSp>
        <p:nvGrpSpPr>
          <p:cNvPr id="273" name="Agrupar"/>
          <p:cNvGrpSpPr/>
          <p:nvPr/>
        </p:nvGrpSpPr>
        <p:grpSpPr>
          <a:xfrm>
            <a:off x="3646240" y="3883391"/>
            <a:ext cx="3191125" cy="1785664"/>
            <a:chOff x="0" y="6350"/>
            <a:chExt cx="3191124" cy="1785662"/>
          </a:xfrm>
        </p:grpSpPr>
        <p:sp>
          <p:nvSpPr>
            <p:cNvPr id="268" name="ui &lt;- fluidPage(…"/>
            <p:cNvSpPr/>
            <p:nvPr/>
          </p:nvSpPr>
          <p:spPr>
            <a:xfrm>
              <a:off x="21787" y="225593"/>
              <a:ext cx="1513929" cy="155111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textOutput("b")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server &lt;- function(input,output){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</a:t>
              </a:r>
              <a:r>
                <a:rPr b="1">
                  <a:solidFill>
                    <a:srgbClr val="000000"/>
                  </a:solidFill>
                </a:rPr>
                <a:t>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000000"/>
                  </a:solidFill>
                </a:defRPr>
              </a:pPr>
              <a:r>
                <a:t>   input$a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</a:t>
              </a:r>
              <a:r>
                <a:rPr b="1">
                  <a:solidFill>
                    <a:srgbClr val="000000"/>
                  </a:solidFill>
                </a:rPr>
                <a:t>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271" name="Agrupar"/>
            <p:cNvGrpSpPr/>
            <p:nvPr/>
          </p:nvGrpSpPr>
          <p:grpSpPr>
            <a:xfrm>
              <a:off x="1568572" y="220830"/>
              <a:ext cx="1622552" cy="1571182"/>
              <a:chOff x="0" y="0"/>
              <a:chExt cx="1622550" cy="1571181"/>
            </a:xfrm>
          </p:grpSpPr>
          <p:sp>
            <p:nvSpPr>
              <p:cNvPr id="269" name="render*() functions"/>
              <p:cNvSpPr txBox="1"/>
              <p:nvPr/>
            </p:nvSpPr>
            <p:spPr>
              <a:xfrm>
                <a:off x="0" y="0"/>
                <a:ext cx="1523454" cy="231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>
                <a:lvl1pPr>
                  <a:lnSpc>
                    <a:spcPct val="80000"/>
                  </a:lnSpc>
                  <a:spcBef>
                    <a:spcPts val="100"/>
                  </a:spcBef>
                  <a:defRPr>
                    <a:solidFill>
                      <a:srgbClr val="000000"/>
                    </a:solidFill>
                  </a:defRPr>
                </a:lvl1pPr>
              </a:lstStyle>
              <a:p>
                <a:pPr>
                  <a:defRPr b="0"/>
                </a:pPr>
                <a:r>
                  <a:rPr b="1"/>
                  <a:t>render*() functions</a:t>
                </a:r>
              </a:p>
            </p:txBody>
          </p:sp>
          <p:sp>
            <p:nvSpPr>
              <p:cNvPr id="270" name="Builds an object to display. Will rerun code in body to rebuild the object whenever a reactive value in the code changes.…"/>
              <p:cNvSpPr txBox="1"/>
              <p:nvPr/>
            </p:nvSpPr>
            <p:spPr>
              <a:xfrm>
                <a:off x="0" y="126767"/>
                <a:ext cx="1622550" cy="144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dirty="0"/>
                  <a:t>Builds an object to display. Will rerun code in body to rebuild the object whenever a reactive value in the code changes. </a:t>
                </a: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dirty="0"/>
                  <a:t>Save the results to 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>
                    <a:solidFill>
                      <a:srgbClr val="007BC2"/>
                    </a:solidFill>
                  </a:defRPr>
                </a:pPr>
                <a:r>
                  <a:rPr dirty="0"/>
                  <a:t>output$&lt;</a:t>
                </a:r>
                <a:r>
                  <a:rPr dirty="0" err="1"/>
                  <a:t>outputId</a:t>
                </a:r>
                <a:r>
                  <a:rPr dirty="0"/>
                  <a:t>&gt;</a:t>
                </a:r>
                <a:r>
                  <a:rPr b="0" dirty="0"/>
                  <a:t>.</a:t>
                </a:r>
              </a:p>
            </p:txBody>
          </p:sp>
        </p:grpSp>
        <p:sp>
          <p:nvSpPr>
            <p:cNvPr id="272" name="RENDER REACTIVE OUTPUT"/>
            <p:cNvSpPr txBox="1"/>
            <p:nvPr/>
          </p:nvSpPr>
          <p:spPr>
            <a:xfrm>
              <a:off x="0" y="6350"/>
              <a:ext cx="2137966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rPr dirty="0"/>
                <a:t>RENDER REACTIVE OUTPUT</a:t>
              </a:r>
            </a:p>
          </p:txBody>
        </p:sp>
      </p:grpSp>
      <p:sp>
        <p:nvSpPr>
          <p:cNvPr id="274" name="UI - An app’s UI is an HTML document."/>
          <p:cNvSpPr txBox="1"/>
          <p:nvPr/>
        </p:nvSpPr>
        <p:spPr>
          <a:xfrm>
            <a:off x="7114857" y="471325"/>
            <a:ext cx="2654573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UI</a:t>
            </a:r>
            <a:r>
              <a:rPr sz="1100" dirty="0"/>
              <a:t> - An app’s UI is an HTML document. </a:t>
            </a:r>
          </a:p>
        </p:txBody>
      </p:sp>
      <p:sp>
        <p:nvSpPr>
          <p:cNvPr id="275" name="Layouts"/>
          <p:cNvSpPr txBox="1"/>
          <p:nvPr/>
        </p:nvSpPr>
        <p:spPr>
          <a:xfrm>
            <a:off x="10426949" y="496725"/>
            <a:ext cx="1078821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Layouts</a:t>
            </a:r>
          </a:p>
        </p:txBody>
      </p:sp>
      <p:sp>
        <p:nvSpPr>
          <p:cNvPr id="276" name="Línea"/>
          <p:cNvSpPr/>
          <p:nvPr/>
        </p:nvSpPr>
        <p:spPr>
          <a:xfrm>
            <a:off x="10449915" y="412229"/>
            <a:ext cx="166658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Add static HTML elements with tags, a list of functions that parallel common HTML tags, e.g. tags$a(). Unnamed arguments will be passed into the tag; named arguments will become tag attributes."/>
          <p:cNvSpPr txBox="1"/>
          <p:nvPr/>
        </p:nvSpPr>
        <p:spPr>
          <a:xfrm>
            <a:off x="7608863" y="2376561"/>
            <a:ext cx="2624430" cy="92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normAutofit/>
          </a:bodyPr>
          <a:lstStyle/>
          <a:p>
            <a:pPr defTabSz="560831">
              <a:lnSpc>
                <a:spcPct val="90000"/>
              </a:lnSpc>
              <a:spcBef>
                <a:spcPts val="1100"/>
              </a:spcBef>
              <a:defRPr sz="1056" b="0">
                <a:solidFill>
                  <a:srgbClr val="000000"/>
                </a:solidFill>
              </a:defRPr>
            </a:pPr>
            <a:r>
              <a:t>Add static HTML elements with </a:t>
            </a:r>
            <a:r>
              <a:rPr b="1"/>
              <a:t>tags</a:t>
            </a:r>
            <a:r>
              <a:t>, a list of functions that parallel common HTML tags, e.g. </a:t>
            </a:r>
            <a:r>
              <a:rPr b="1"/>
              <a:t>tags$a()</a:t>
            </a:r>
            <a:r>
              <a:t>.</a:t>
            </a:r>
            <a:r>
              <a:rPr b="1"/>
              <a:t> </a:t>
            </a:r>
            <a:r>
              <a:t>Unnamed arguments will be passed into the tag; named arguments will become tag attributes.</a:t>
            </a:r>
          </a:p>
        </p:txBody>
      </p:sp>
      <p:sp>
        <p:nvSpPr>
          <p:cNvPr id="278" name="Use Shiny’s functions to assemble this HTML with R."/>
          <p:cNvSpPr txBox="1"/>
          <p:nvPr/>
        </p:nvSpPr>
        <p:spPr>
          <a:xfrm>
            <a:off x="7114857" y="819074"/>
            <a:ext cx="3243472" cy="14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sz="1050" dirty="0"/>
              <a:t>Use </a:t>
            </a:r>
            <a:r>
              <a:rPr sz="1050" dirty="0" err="1"/>
              <a:t>Shiny’s</a:t>
            </a:r>
            <a:r>
              <a:rPr sz="1050" dirty="0"/>
              <a:t> functions to assemble this HTML with R.</a:t>
            </a:r>
          </a:p>
        </p:txBody>
      </p:sp>
      <p:sp>
        <p:nvSpPr>
          <p:cNvPr id="279" name="fluidPage(…"/>
          <p:cNvSpPr/>
          <p:nvPr/>
        </p:nvSpPr>
        <p:spPr>
          <a:xfrm>
            <a:off x="7119619" y="1009648"/>
            <a:ext cx="3147028" cy="13414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800">
                <a:solidFill>
                  <a:srgbClr val="007BC2"/>
                </a:solidFill>
              </a:defRPr>
            </a:pPr>
            <a:r>
              <a:t>fluidPage(</a:t>
            </a:r>
          </a:p>
          <a:p>
            <a:pPr>
              <a:spcBef>
                <a:spcPts val="0"/>
              </a:spcBef>
              <a:defRPr sz="800">
                <a:solidFill>
                  <a:srgbClr val="007BC2"/>
                </a:solidFill>
              </a:defRPr>
            </a:pPr>
            <a:r>
              <a:t>  textInput("a","")</a:t>
            </a:r>
          </a:p>
          <a:p>
            <a:pPr>
              <a:spcBef>
                <a:spcPts val="0"/>
              </a:spcBef>
              <a:defRPr sz="800">
                <a:solidFill>
                  <a:srgbClr val="007BC2"/>
                </a:solidFill>
              </a:defRPr>
            </a:pPr>
            <a:r>
              <a:t>)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&lt;div class="container-fluid"&gt;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 &lt;div class="</a:t>
            </a:r>
            <a:r>
              <a:rPr sz="780"/>
              <a:t>form-group shiny-input-container</a:t>
            </a:r>
            <a:r>
              <a:t>"&gt;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    &lt;label for="a"&gt;&lt;/label&gt;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    &lt;input id="a" type="text" 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       class="form-control" value=""/&gt;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  &lt;/div&gt;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t>## &lt;/div&gt; </a:t>
            </a:r>
          </a:p>
        </p:txBody>
      </p:sp>
      <p:sp>
        <p:nvSpPr>
          <p:cNvPr id="280" name="Línea"/>
          <p:cNvSpPr/>
          <p:nvPr/>
        </p:nvSpPr>
        <p:spPr>
          <a:xfrm>
            <a:off x="8463971" y="1167318"/>
            <a:ext cx="1080307" cy="33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0" y="0"/>
                </a:moveTo>
                <a:cubicBezTo>
                  <a:pt x="3119" y="-5"/>
                  <a:pt x="6237" y="132"/>
                  <a:pt x="9354" y="412"/>
                </a:cubicBezTo>
                <a:cubicBezTo>
                  <a:pt x="12588" y="701"/>
                  <a:pt x="15960" y="1312"/>
                  <a:pt x="18576" y="7484"/>
                </a:cubicBezTo>
                <a:cubicBezTo>
                  <a:pt x="20051" y="10965"/>
                  <a:pt x="21117" y="15937"/>
                  <a:pt x="21600" y="21595"/>
                </a:cubicBezTo>
              </a:path>
            </a:pathLst>
          </a:cu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1" name="Returns…"/>
          <p:cNvSpPr txBox="1"/>
          <p:nvPr/>
        </p:nvSpPr>
        <p:spPr>
          <a:xfrm>
            <a:off x="9468995" y="1051623"/>
            <a:ext cx="545005" cy="3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53585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Returns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53585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HTML</a:t>
            </a:r>
          </a:p>
        </p:txBody>
      </p:sp>
      <p:sp>
        <p:nvSpPr>
          <p:cNvPr id="282" name="The most common tags have wrapper functions. You do not need to prefix their names with tags$"/>
          <p:cNvSpPr txBox="1"/>
          <p:nvPr/>
        </p:nvSpPr>
        <p:spPr>
          <a:xfrm>
            <a:off x="7114857" y="3698896"/>
            <a:ext cx="3112735" cy="29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The most common tags have wrapper functions. You do not need to prefix their names with </a:t>
            </a:r>
            <a:r>
              <a:rPr b="1"/>
              <a:t>tags$</a:t>
            </a:r>
          </a:p>
        </p:txBody>
      </p:sp>
      <p:sp>
        <p:nvSpPr>
          <p:cNvPr id="283" name="To include a CSS file, use includeCSS(), or…"/>
          <p:cNvSpPr txBox="1"/>
          <p:nvPr/>
        </p:nvSpPr>
        <p:spPr>
          <a:xfrm>
            <a:off x="7583463" y="5621305"/>
            <a:ext cx="2703745" cy="5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To include a CSS file, use </a:t>
            </a:r>
            <a:r>
              <a:rPr sz="1050" b="1" dirty="0" err="1"/>
              <a:t>includeCSS</a:t>
            </a:r>
            <a:r>
              <a:rPr sz="1050" b="1" dirty="0"/>
              <a:t>()</a:t>
            </a:r>
            <a:r>
              <a:rPr sz="1050" dirty="0"/>
              <a:t>, or</a:t>
            </a:r>
          </a:p>
          <a:p>
            <a:pPr marL="139700" indent="-139700">
              <a:lnSpc>
                <a:spcPct val="80000"/>
              </a:lnSpc>
              <a:spcBef>
                <a:spcPts val="1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sz="1050" dirty="0"/>
              <a:t>Place the file in the </a:t>
            </a:r>
            <a:r>
              <a:rPr sz="1050" b="1" dirty="0"/>
              <a:t>www</a:t>
            </a:r>
            <a:r>
              <a:rPr sz="1050" dirty="0"/>
              <a:t> subdirectory</a:t>
            </a:r>
          </a:p>
          <a:p>
            <a:pPr marL="139700" indent="-139700">
              <a:lnSpc>
                <a:spcPct val="80000"/>
              </a:lnSpc>
              <a:spcBef>
                <a:spcPts val="3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sz="1050" dirty="0"/>
              <a:t>Link to it with: </a:t>
            </a:r>
          </a:p>
        </p:txBody>
      </p:sp>
      <p:sp>
        <p:nvSpPr>
          <p:cNvPr id="284" name="To include JavaScript, use includeScript() or…"/>
          <p:cNvSpPr txBox="1"/>
          <p:nvPr/>
        </p:nvSpPr>
        <p:spPr>
          <a:xfrm>
            <a:off x="7608863" y="6631304"/>
            <a:ext cx="2841052" cy="54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00" dirty="0"/>
              <a:t>To include JavaScript, use</a:t>
            </a:r>
            <a:r>
              <a:rPr lang="en-US" sz="1000" dirty="0"/>
              <a:t> </a:t>
            </a:r>
            <a:r>
              <a:rPr sz="1000" b="1" dirty="0" err="1"/>
              <a:t>includeScript</a:t>
            </a:r>
            <a:r>
              <a:rPr sz="1000" b="1" dirty="0"/>
              <a:t>()</a:t>
            </a:r>
            <a:r>
              <a:rPr sz="1000" dirty="0"/>
              <a:t> or</a:t>
            </a:r>
          </a:p>
          <a:p>
            <a:pPr marL="177800" indent="-139700">
              <a:lnSpc>
                <a:spcPct val="80000"/>
              </a:lnSpc>
              <a:spcBef>
                <a:spcPts val="1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sz="1000" dirty="0"/>
              <a:t>Place the file in the </a:t>
            </a:r>
            <a:r>
              <a:rPr sz="1000" b="1" dirty="0"/>
              <a:t>www</a:t>
            </a:r>
            <a:r>
              <a:rPr sz="1000" dirty="0"/>
              <a:t> subdirectory</a:t>
            </a:r>
          </a:p>
          <a:p>
            <a:pPr marL="177800" indent="-139700">
              <a:lnSpc>
                <a:spcPct val="80000"/>
              </a:lnSpc>
              <a:spcBef>
                <a:spcPts val="3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sz="1000" dirty="0"/>
              <a:t>Link to it with: </a:t>
            </a:r>
          </a:p>
        </p:txBody>
      </p:sp>
      <p:sp>
        <p:nvSpPr>
          <p:cNvPr id="285" name="tags$head(tags$link(rel = &quot;stylesheet&quot;,…"/>
          <p:cNvSpPr txBox="1"/>
          <p:nvPr/>
        </p:nvSpPr>
        <p:spPr>
          <a:xfrm>
            <a:off x="7067199" y="6170932"/>
            <a:ext cx="3295157" cy="3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50" b="0">
                <a:solidFill>
                  <a:srgbClr val="000000"/>
                </a:solidFill>
              </a:defRPr>
            </a:pPr>
            <a:r>
              <a:t>tags$head(tags$link(rel = "stylesheet",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50" b="0">
                <a:solidFill>
                  <a:srgbClr val="000000"/>
                </a:solidFill>
              </a:defRPr>
            </a:pPr>
            <a:r>
              <a:t>  type = "text/css", href = "</a:t>
            </a:r>
            <a:r>
              <a:rPr b="1"/>
              <a:t>&lt;file name&gt;</a:t>
            </a:r>
            <a:r>
              <a:t>"))</a:t>
            </a:r>
          </a:p>
        </p:txBody>
      </p:sp>
      <p:sp>
        <p:nvSpPr>
          <p:cNvPr id="286" name="tags$head(tags$script(src = &quot;&lt;file name&gt;&quot;))"/>
          <p:cNvSpPr txBox="1"/>
          <p:nvPr/>
        </p:nvSpPr>
        <p:spPr>
          <a:xfrm>
            <a:off x="7067199" y="7200597"/>
            <a:ext cx="3295157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50" b="0">
                <a:solidFill>
                  <a:srgbClr val="000000"/>
                </a:solidFill>
              </a:defRPr>
            </a:lvl1pPr>
          </a:lstStyle>
          <a:p>
            <a:r>
              <a:t>tags$head(tags$script(src = "&lt;file name&gt;"))</a:t>
            </a:r>
          </a:p>
        </p:txBody>
      </p:sp>
      <p:sp>
        <p:nvSpPr>
          <p:cNvPr id="287" name="To include an image:…"/>
          <p:cNvSpPr txBox="1"/>
          <p:nvPr/>
        </p:nvSpPr>
        <p:spPr>
          <a:xfrm>
            <a:off x="7608863" y="7463245"/>
            <a:ext cx="2742944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To include an image:</a:t>
            </a:r>
          </a:p>
          <a:p>
            <a:pPr marL="177800" indent="-139700">
              <a:lnSpc>
                <a:spcPct val="80000"/>
              </a:lnSpc>
              <a:spcBef>
                <a:spcPts val="1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t>Place the file in the </a:t>
            </a:r>
            <a:r>
              <a:rPr b="1"/>
              <a:t>www</a:t>
            </a:r>
            <a:r>
              <a:t> subdirectory</a:t>
            </a:r>
          </a:p>
          <a:p>
            <a:pPr marL="177800" indent="-139700">
              <a:lnSpc>
                <a:spcPct val="80000"/>
              </a:lnSpc>
              <a:spcBef>
                <a:spcPts val="3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t>Link to it with  </a:t>
            </a:r>
            <a:r>
              <a:rPr sz="950"/>
              <a:t>img(src="&lt;file name&gt;")</a:t>
            </a:r>
          </a:p>
        </p:txBody>
      </p:sp>
      <p:sp>
        <p:nvSpPr>
          <p:cNvPr id="288" name="page_sidebar() A sidebar page…"/>
          <p:cNvSpPr txBox="1"/>
          <p:nvPr/>
        </p:nvSpPr>
        <p:spPr>
          <a:xfrm>
            <a:off x="10426949" y="1872513"/>
            <a:ext cx="3392843" cy="584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 err="1">
                <a:solidFill>
                  <a:srgbClr val="000000"/>
                </a:solidFill>
              </a:rPr>
              <a:t>page_sidebar</a:t>
            </a:r>
            <a:r>
              <a:rPr sz="1050" b="1" dirty="0">
                <a:solidFill>
                  <a:srgbClr val="000000"/>
                </a:solidFill>
              </a:rPr>
              <a:t>()</a:t>
            </a:r>
            <a:r>
              <a:rPr sz="1050" dirty="0">
                <a:solidFill>
                  <a:srgbClr val="000000"/>
                </a:solidFill>
              </a:rPr>
              <a:t> A sidebar page</a:t>
            </a:r>
          </a:p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 err="1">
                <a:solidFill>
                  <a:srgbClr val="000000"/>
                </a:solidFill>
              </a:rPr>
              <a:t>page_navbar</a:t>
            </a:r>
            <a:r>
              <a:rPr sz="1050" b="1" dirty="0">
                <a:solidFill>
                  <a:srgbClr val="000000"/>
                </a:solidFill>
              </a:rPr>
              <a:t>()  </a:t>
            </a:r>
            <a:r>
              <a:rPr sz="1050" dirty="0">
                <a:solidFill>
                  <a:srgbClr val="000000"/>
                </a:solidFill>
              </a:rPr>
              <a:t>Multi-page app with a top navigation bar</a:t>
            </a:r>
          </a:p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 err="1">
                <a:solidFill>
                  <a:srgbClr val="000000"/>
                </a:solidFill>
              </a:rPr>
              <a:t>page_fillable</a:t>
            </a:r>
            <a:r>
              <a:rPr sz="1050" b="1" dirty="0">
                <a:solidFill>
                  <a:srgbClr val="000000"/>
                </a:solidFill>
              </a:rPr>
              <a:t>()  </a:t>
            </a:r>
            <a:r>
              <a:rPr sz="1050" dirty="0">
                <a:solidFill>
                  <a:srgbClr val="000000"/>
                </a:solidFill>
              </a:rPr>
              <a:t>A screen-filling page layout</a:t>
            </a:r>
          </a:p>
        </p:txBody>
      </p:sp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2"/>
          <a:srcRect r="54302"/>
          <a:stretch>
            <a:fillRect/>
          </a:stretch>
        </p:blipFill>
        <p:spPr>
          <a:xfrm>
            <a:off x="7081166" y="2470196"/>
            <a:ext cx="478187" cy="639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 descr="pasted-image.png"/>
          <p:cNvPicPr>
            <a:picLocks noChangeAspect="1"/>
          </p:cNvPicPr>
          <p:nvPr/>
        </p:nvPicPr>
        <p:blipFill>
          <a:blip r:embed="rId2"/>
          <a:srcRect l="53401"/>
          <a:stretch>
            <a:fillRect/>
          </a:stretch>
        </p:blipFill>
        <p:spPr>
          <a:xfrm>
            <a:off x="7135639" y="5532774"/>
            <a:ext cx="487609" cy="639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3"/>
          <a:srcRect l="33707" r="33707" b="24546"/>
          <a:stretch>
            <a:fillRect/>
          </a:stretch>
        </p:blipFill>
        <p:spPr>
          <a:xfrm>
            <a:off x="7122333" y="6532899"/>
            <a:ext cx="475992" cy="6458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Agrupar"/>
          <p:cNvGrpSpPr/>
          <p:nvPr/>
        </p:nvGrpSpPr>
        <p:grpSpPr>
          <a:xfrm>
            <a:off x="7021204" y="7416255"/>
            <a:ext cx="714624" cy="633259"/>
            <a:chOff x="-101128" y="-12700"/>
            <a:chExt cx="714623" cy="633258"/>
          </a:xfrm>
        </p:grpSpPr>
        <p:pic>
          <p:nvPicPr>
            <p:cNvPr id="292" name="RStudio-Logo-Black-Letters.png" descr="RStudio-Logo-Black-Letters.png"/>
            <p:cNvPicPr>
              <a:picLocks noChangeAspect="1"/>
            </p:cNvPicPr>
            <p:nvPr/>
          </p:nvPicPr>
          <p:blipFill>
            <a:blip r:embed="rId4"/>
            <a:srcRect r="63329"/>
            <a:stretch>
              <a:fillRect/>
            </a:stretch>
          </p:blipFill>
          <p:spPr>
            <a:xfrm>
              <a:off x="62121" y="247189"/>
              <a:ext cx="390081" cy="373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IMAGES"/>
            <p:cNvSpPr txBox="1"/>
            <p:nvPr/>
          </p:nvSpPr>
          <p:spPr>
            <a:xfrm>
              <a:off x="-101129" y="-12701"/>
              <a:ext cx="714624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 b="0">
                  <a:solidFill>
                    <a:srgbClr val="000000"/>
                  </a:solidFill>
                  <a:latin typeface="헤드라인A 일반체"/>
                  <a:ea typeface="헤드라인A 일반체"/>
                  <a:cs typeface="헤드라인A 일반체"/>
                  <a:sym typeface="헤드라인A 일반체"/>
                </a:defRPr>
              </a:lvl1pPr>
            </a:lstStyle>
            <a:p>
              <a:r>
                <a:t>IMAGES</a:t>
              </a:r>
            </a:p>
          </p:txBody>
        </p:sp>
      </p:grpSp>
      <p:grpSp>
        <p:nvGrpSpPr>
          <p:cNvPr id="298" name="Agrupar"/>
          <p:cNvGrpSpPr/>
          <p:nvPr/>
        </p:nvGrpSpPr>
        <p:grpSpPr>
          <a:xfrm>
            <a:off x="7298918" y="4071239"/>
            <a:ext cx="2788756" cy="1366895"/>
            <a:chOff x="0" y="0"/>
            <a:chExt cx="2788755" cy="1366893"/>
          </a:xfrm>
        </p:grpSpPr>
        <p:sp>
          <p:nvSpPr>
            <p:cNvPr id="295" name="ui &lt;- fluidPage(…"/>
            <p:cNvSpPr/>
            <p:nvPr/>
          </p:nvSpPr>
          <p:spPr>
            <a:xfrm>
              <a:off x="0" y="0"/>
              <a:ext cx="1650358" cy="136226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>
                <a:spcBef>
                  <a:spcPts val="0"/>
                </a:spcBef>
                <a:defRPr sz="80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spcBef>
                  <a:spcPts val="0"/>
                </a:spcBef>
                <a:defRPr sz="800">
                  <a:solidFill>
                    <a:srgbClr val="002452"/>
                  </a:solidFill>
                </a:defRPr>
              </a:pPr>
              <a:r>
                <a:t>  h1("Header 1")</a:t>
              </a:r>
              <a:r>
                <a:rPr>
                  <a:solidFill>
                    <a:srgbClr val="797979"/>
                  </a:solidFill>
                </a:rPr>
                <a:t>,</a:t>
              </a:r>
              <a:r>
                <a:t> 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58953"/>
                      <a:satOff val="43350"/>
                      <a:lumOff val="-16494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rPr>
                <a:t>hr()</a:t>
              </a:r>
              <a:r>
                <a:rPr>
                  <a:solidFill>
                    <a:srgbClr val="797979"/>
                  </a:solidFill>
                </a:rPr>
                <a:t>,</a:t>
              </a:r>
            </a:p>
            <a:p>
              <a:pPr>
                <a:spcBef>
                  <a:spcPts val="0"/>
                </a:spcBef>
                <a:defRPr sz="800">
                  <a:solidFill>
                    <a:srgbClr val="002452"/>
                  </a:solidFill>
                </a:defRPr>
              </a:pPr>
              <a:r>
                <a:t>  </a:t>
              </a:r>
              <a:r>
                <a:rPr>
                  <a:solidFill>
                    <a:schemeClr val="accent1">
                      <a:hueOff val="-180877"/>
                      <a:satOff val="65749"/>
                      <a:lumOff val="17664"/>
                    </a:schemeClr>
                  </a:solidFill>
                </a:rPr>
                <a:t>br()</a:t>
              </a:r>
              <a:r>
                <a:rPr>
                  <a:solidFill>
                    <a:srgbClr val="797979"/>
                  </a:solidFill>
                </a:rPr>
                <a:t>,</a:t>
              </a:r>
              <a:endParaRPr>
                <a:solidFill>
                  <a:srgbClr val="A6AAA9"/>
                </a:solidFill>
              </a:endParaRPr>
            </a:p>
            <a:p>
              <a:pPr>
                <a:spcBef>
                  <a:spcPts val="0"/>
                </a:spcBef>
                <a:defRPr sz="800">
                  <a:solidFill>
                    <a:srgbClr val="002452"/>
                  </a:solidFill>
                </a:defRPr>
              </a:pPr>
              <a:r>
                <a:t>  </a:t>
              </a:r>
              <a:r>
                <a:rPr>
                  <a:solidFill>
                    <a:srgbClr val="797979"/>
                  </a:solidFill>
                </a:rPr>
                <a:t>p(</a:t>
              </a:r>
              <a:r>
                <a:t>strong("bold")</a:t>
              </a:r>
              <a:r>
                <a:rPr>
                  <a:solidFill>
                    <a:srgbClr val="797979"/>
                  </a:solidFill>
                </a:rPr>
                <a:t>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58953"/>
                      <a:satOff val="43350"/>
                      <a:lumOff val="-16494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rgbClr val="797979"/>
                  </a:solidFill>
                </a:rPr>
                <a:t>p(</a:t>
              </a:r>
              <a:r>
                <a:t>em("italic")</a:t>
              </a:r>
              <a:r>
                <a:rPr>
                  <a:solidFill>
                    <a:srgbClr val="797979"/>
                  </a:solidFill>
                </a:rPr>
                <a:t>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rgbClr val="797979"/>
                  </a:solidFill>
                </a:rPr>
                <a:t>p(</a:t>
              </a:r>
              <a:r>
                <a:t>code("code")</a:t>
              </a:r>
              <a:r>
                <a:rPr>
                  <a:solidFill>
                    <a:srgbClr val="797979"/>
                  </a:solidFill>
                </a:rPr>
                <a:t>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80877"/>
                      <a:satOff val="65749"/>
                      <a:lumOff val="17664"/>
                    </a:schemeClr>
                  </a:solidFill>
                </a:defRPr>
              </a:pPr>
              <a:r>
                <a:t>  a(href="", "link"),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80877"/>
                      <a:satOff val="65749"/>
                      <a:lumOff val="17664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rgbClr val="002452"/>
                  </a:solidFill>
                </a:rPr>
                <a:t>HTML("&lt;p&gt;Raw html&lt;/p&gt;")</a:t>
              </a:r>
            </a:p>
            <a:p>
              <a:pPr>
                <a:spcBef>
                  <a:spcPts val="0"/>
                </a:spcBef>
                <a:defRPr sz="800">
                  <a:solidFill>
                    <a:srgbClr val="A6AAA9"/>
                  </a:solidFill>
                </a:defRPr>
              </a:pPr>
              <a:r>
                <a:t>)</a:t>
              </a:r>
            </a:p>
          </p:txBody>
        </p:sp>
        <p:pic>
          <p:nvPicPr>
            <p:cNvPr id="296" name="Screen Shot 2015-06-10 at 9.31.46 AM.png" descr="Screen Shot 2015-06-10 at 9.31.46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259" y="10982"/>
              <a:ext cx="998497" cy="1355912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97" name="Flecha"/>
            <p:cNvSpPr/>
            <p:nvPr/>
          </p:nvSpPr>
          <p:spPr>
            <a:xfrm>
              <a:off x="1350903" y="291241"/>
              <a:ext cx="511018" cy="276333"/>
            </a:xfrm>
            <a:prstGeom prst="rightArrow">
              <a:avLst>
                <a:gd name="adj1" fmla="val 54581"/>
                <a:gd name="adj2" fmla="val 60580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99" name="Línea"/>
          <p:cNvSpPr/>
          <p:nvPr/>
        </p:nvSpPr>
        <p:spPr>
          <a:xfrm>
            <a:off x="7113747" y="8134058"/>
            <a:ext cx="65385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0" name="Themes"/>
          <p:cNvSpPr txBox="1"/>
          <p:nvPr/>
        </p:nvSpPr>
        <p:spPr>
          <a:xfrm>
            <a:off x="7114857" y="8201997"/>
            <a:ext cx="1112484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Themes</a:t>
            </a:r>
          </a:p>
        </p:txBody>
      </p:sp>
      <p:sp>
        <p:nvSpPr>
          <p:cNvPr id="301" name="Use the bslib package to add existing themes to your Shiny app ui, or make your own."/>
          <p:cNvSpPr txBox="1"/>
          <p:nvPr/>
        </p:nvSpPr>
        <p:spPr>
          <a:xfrm>
            <a:off x="7114857" y="8493353"/>
            <a:ext cx="31256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t>Use the </a:t>
            </a:r>
            <a:r>
              <a:rPr b="1"/>
              <a:t>bslib</a:t>
            </a:r>
            <a:r>
              <a:t> package to add existing themes to your Shiny app ui, or make your own. </a:t>
            </a:r>
          </a:p>
        </p:txBody>
      </p:sp>
      <p:sp>
        <p:nvSpPr>
          <p:cNvPr id="302" name="library(bslib)…"/>
          <p:cNvSpPr/>
          <p:nvPr/>
        </p:nvSpPr>
        <p:spPr>
          <a:xfrm>
            <a:off x="7185526" y="8944447"/>
            <a:ext cx="1722808" cy="98861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>
              <a:spcBef>
                <a:spcPts val="0"/>
              </a:spcBef>
              <a:defRPr sz="800">
                <a:solidFill>
                  <a:srgbClr val="797979"/>
                </a:solidFill>
              </a:defRPr>
            </a:pPr>
            <a:r>
              <a:t>library(bslib)</a:t>
            </a:r>
          </a:p>
          <a:p>
            <a:pPr>
              <a:spcBef>
                <a:spcPts val="0"/>
              </a:spcBef>
              <a:defRPr sz="800">
                <a:solidFill>
                  <a:srgbClr val="797979"/>
                </a:solidFill>
              </a:defRPr>
            </a:pPr>
            <a:r>
              <a:t>ui &lt;- fluidPage(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theme = bs_theme(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  bootswatch = "darkly",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  ...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)</a:t>
            </a:r>
          </a:p>
          <a:p>
            <a:pPr>
              <a:spcBef>
                <a:spcPts val="0"/>
              </a:spcBef>
              <a:defRPr sz="800">
                <a:solidFill>
                  <a:srgbClr val="A6AAA9"/>
                </a:solidFill>
              </a:defRPr>
            </a:pPr>
            <a:r>
              <a:t>)</a:t>
            </a:r>
          </a:p>
        </p:txBody>
      </p:sp>
      <p:sp>
        <p:nvSpPr>
          <p:cNvPr id="303" name="bootswatch_themes() Get a list of themes."/>
          <p:cNvSpPr txBox="1"/>
          <p:nvPr/>
        </p:nvSpPr>
        <p:spPr>
          <a:xfrm>
            <a:off x="7114857" y="10074143"/>
            <a:ext cx="3125634" cy="2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t>bootswatch_themes()</a:t>
            </a:r>
            <a:r>
              <a:rPr b="0"/>
              <a:t> Get a list of themes.</a:t>
            </a:r>
          </a:p>
        </p:txBody>
      </p:sp>
      <p:pic>
        <p:nvPicPr>
          <p:cNvPr id="304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221" y="8897261"/>
            <a:ext cx="657973" cy="95247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Flecha"/>
          <p:cNvSpPr/>
          <p:nvPr/>
        </p:nvSpPr>
        <p:spPr>
          <a:xfrm>
            <a:off x="8932285" y="9235332"/>
            <a:ext cx="511019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6" name="Build your own theme by customizing individual arguments. bs_theme(bg = &quot;#558AC5&quot;,                         fg = &quot;#F9B02D&quot;,                         ...)…"/>
          <p:cNvSpPr txBox="1"/>
          <p:nvPr/>
        </p:nvSpPr>
        <p:spPr>
          <a:xfrm>
            <a:off x="10526115" y="8493353"/>
            <a:ext cx="3125635" cy="189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defRPr b="0">
                <a:solidFill>
                  <a:srgbClr val="000000"/>
                </a:solidFill>
              </a:defRPr>
            </a:pPr>
            <a:r>
              <a:rPr sz="1100" dirty="0"/>
              <a:t>Build your own theme by customizing individual arguments.</a:t>
            </a:r>
            <a:br>
              <a:rPr sz="1100" dirty="0"/>
            </a:br>
            <a:r>
              <a:rPr sz="1100" b="1" dirty="0" err="1"/>
              <a:t>bs_theme</a:t>
            </a:r>
            <a:r>
              <a:rPr sz="1100" b="1" dirty="0"/>
              <a:t>(</a:t>
            </a:r>
            <a:r>
              <a:rPr sz="1100" dirty="0" err="1"/>
              <a:t>bg</a:t>
            </a:r>
            <a:r>
              <a:rPr sz="1100" dirty="0"/>
              <a:t> = "#558AC5", </a:t>
            </a:r>
            <a:br>
              <a:rPr sz="1100" dirty="0"/>
            </a:br>
            <a:r>
              <a:rPr sz="1100" dirty="0"/>
              <a:t>                       </a:t>
            </a:r>
            <a:r>
              <a:rPr sz="1100" dirty="0" err="1"/>
              <a:t>fg</a:t>
            </a:r>
            <a:r>
              <a:rPr sz="1100" dirty="0"/>
              <a:t> = "#F9B02D", </a:t>
            </a:r>
            <a:br>
              <a:rPr sz="1100" dirty="0"/>
            </a:br>
            <a:r>
              <a:rPr sz="1100" dirty="0"/>
              <a:t>                       ...</a:t>
            </a:r>
            <a:r>
              <a:rPr sz="1100" b="1" dirty="0"/>
              <a:t>) </a:t>
            </a:r>
          </a:p>
          <a:p>
            <a:pPr>
              <a:lnSpc>
                <a:spcPct val="90000"/>
              </a:lnSpc>
              <a:spcBef>
                <a:spcPts val="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/>
              <a:t>?</a:t>
            </a:r>
            <a:r>
              <a:rPr sz="1100" b="1" dirty="0" err="1"/>
              <a:t>bs_theme</a:t>
            </a:r>
            <a:r>
              <a:rPr sz="1100" b="1" dirty="0"/>
              <a:t> </a:t>
            </a:r>
            <a:r>
              <a:rPr sz="1100" dirty="0"/>
              <a:t>for a full list </a:t>
            </a:r>
            <a:br>
              <a:rPr sz="1100" dirty="0"/>
            </a:br>
            <a:r>
              <a:rPr sz="1100" dirty="0"/>
              <a:t>of arguments.</a:t>
            </a:r>
            <a:endParaRPr sz="1100" b="1" dirty="0"/>
          </a:p>
          <a:p>
            <a:pPr>
              <a:lnSpc>
                <a:spcPct val="90000"/>
              </a:lnSpc>
              <a:spcBef>
                <a:spcPts val="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bs_themer</a:t>
            </a:r>
            <a:r>
              <a:rPr sz="1100" b="1" dirty="0"/>
              <a:t>()</a:t>
            </a:r>
            <a:r>
              <a:rPr sz="1100" dirty="0"/>
              <a:t> Place within the server function to use the interactive theming widget.</a:t>
            </a:r>
          </a:p>
        </p:txBody>
      </p:sp>
      <p:sp>
        <p:nvSpPr>
          <p:cNvPr id="307" name="Run names(tags) for a complete list. tags$h1(&quot;Header&quot;) -&gt; &lt;h1&gt;Header&lt;/h1&gt;"/>
          <p:cNvSpPr txBox="1"/>
          <p:nvPr/>
        </p:nvSpPr>
        <p:spPr>
          <a:xfrm>
            <a:off x="7114857" y="3298836"/>
            <a:ext cx="3172351" cy="36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t>Run </a:t>
            </a:r>
            <a:r>
              <a:rPr b="1"/>
              <a:t>names(tags)</a:t>
            </a:r>
            <a:r>
              <a:t> for a complete list.</a:t>
            </a:r>
            <a:br/>
            <a:r>
              <a:rPr>
                <a:latin typeface="Source Code Pro"/>
                <a:ea typeface="Source Code Pro"/>
                <a:cs typeface="Source Code Pro"/>
                <a:sym typeface="Source Code Pro"/>
              </a:rPr>
              <a:t>tags$h1("Header") -&gt; </a:t>
            </a:r>
            <a:r>
              <a:rPr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&lt;h1&gt;Header&lt;/h1&gt;</a:t>
            </a:r>
          </a:p>
        </p:txBody>
      </p:sp>
      <p:pic>
        <p:nvPicPr>
          <p:cNvPr id="308" name="pasted-image.tiff" descr="pasted-image.tif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577199" y="8660894"/>
            <a:ext cx="874205" cy="108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Agrupar"/>
          <p:cNvGrpSpPr/>
          <p:nvPr/>
        </p:nvGrpSpPr>
        <p:grpSpPr>
          <a:xfrm>
            <a:off x="288227" y="6062422"/>
            <a:ext cx="3374067" cy="1735202"/>
            <a:chOff x="0" y="88900"/>
            <a:chExt cx="3374066" cy="1735200"/>
          </a:xfrm>
        </p:grpSpPr>
        <p:sp>
          <p:nvSpPr>
            <p:cNvPr id="309" name="ui &lt;- fluidPage(…"/>
            <p:cNvSpPr/>
            <p:nvPr/>
          </p:nvSpPr>
          <p:spPr>
            <a:xfrm>
              <a:off x="4762" y="218832"/>
              <a:ext cx="1513929" cy="153775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textInput("z","","Z"),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textOutput("b"))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server &lt;- function(input,output){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>
                  <a:solidFill>
                    <a:srgbClr val="000000"/>
                  </a:solidFill>
                </a:defRPr>
              </a:pPr>
              <a:r>
                <a:t> </a:t>
              </a:r>
              <a:r>
                <a:rPr>
                  <a:solidFill>
                    <a:srgbClr val="007DD6"/>
                  </a:solidFill>
                </a:rPr>
                <a:t>re &lt;-</a:t>
              </a:r>
              <a:r>
                <a:t> reactive({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 paste(input$a,input$z)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defRPr>
              </a:pPr>
              <a:r>
                <a:t>  </a:t>
              </a:r>
              <a:r>
                <a:rPr b="1"/>
                <a:t>re()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312" name="Agrupar"/>
            <p:cNvGrpSpPr/>
            <p:nvPr/>
          </p:nvGrpSpPr>
          <p:grpSpPr>
            <a:xfrm>
              <a:off x="1540064" y="214069"/>
              <a:ext cx="1834002" cy="1610031"/>
              <a:chOff x="0" y="0"/>
              <a:chExt cx="1834000" cy="1610028"/>
            </a:xfrm>
          </p:grpSpPr>
          <p:sp>
            <p:nvSpPr>
              <p:cNvPr id="310" name="reactive(x, env, quoted, label, domain)"/>
              <p:cNvSpPr txBox="1"/>
              <p:nvPr/>
            </p:nvSpPr>
            <p:spPr>
              <a:xfrm>
                <a:off x="0" y="0"/>
                <a:ext cx="1523454" cy="4519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/>
                  <a:t>reactive(</a:t>
                </a:r>
                <a:r>
                  <a:t>x,</a:t>
                </a:r>
                <a:r>
                  <a:rPr>
                    <a:solidFill>
                      <a:srgbClr val="007DD6"/>
                    </a:solidFill>
                  </a:rPr>
                  <a:t> </a:t>
                </a:r>
                <a:r>
                  <a:rPr sz="1000">
                    <a:solidFill>
                      <a:srgbClr val="53585F"/>
                    </a:solidFill>
                  </a:rPr>
                  <a:t>env, quoted, label, domain</a:t>
                </a:r>
                <a:r>
                  <a:rPr b="1"/>
                  <a:t>)</a:t>
                </a:r>
              </a:p>
            </p:txBody>
          </p:sp>
          <p:sp>
            <p:nvSpPr>
              <p:cNvPr id="311" name="Reactive expressions:…"/>
              <p:cNvSpPr/>
              <p:nvPr/>
            </p:nvSpPr>
            <p:spPr>
              <a:xfrm>
                <a:off x="0" y="365157"/>
                <a:ext cx="1834000" cy="1244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1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n-US" b="1" dirty="0"/>
                  <a:t>Reactive expressions:</a:t>
                </a:r>
              </a:p>
              <a:p>
                <a:pPr marL="63500" indent="-63500">
                  <a:lnSpc>
                    <a:spcPct val="80000"/>
                  </a:lnSpc>
                  <a:spcBef>
                    <a:spcPts val="100"/>
                  </a:spcBef>
                  <a:buSzPct val="100000"/>
                  <a:buChar char="•"/>
                  <a:defRPr sz="1100" b="0">
                    <a:solidFill>
                      <a:srgbClr val="007BC2"/>
                    </a:solidFill>
                  </a:defRPr>
                </a:pPr>
                <a:r>
                  <a:rPr lang="en-US" b="1" dirty="0"/>
                  <a:t>cache</a:t>
                </a:r>
                <a:r>
                  <a:rPr lang="en-US" dirty="0"/>
                  <a:t> their value to </a:t>
                </a:r>
                <a:br>
                  <a:rPr lang="en-US" dirty="0"/>
                </a:br>
                <a:r>
                  <a:rPr lang="en-US" dirty="0"/>
                  <a:t>reduce computation</a:t>
                </a:r>
              </a:p>
              <a:p>
                <a:pPr marL="63500" indent="-63500">
                  <a:lnSpc>
                    <a:spcPct val="80000"/>
                  </a:lnSpc>
                  <a:spcBef>
                    <a:spcPts val="100"/>
                  </a:spcBef>
                  <a:buSzPct val="100000"/>
                  <a:buChar char="•"/>
                  <a:defRPr sz="1100" b="0">
                    <a:solidFill>
                      <a:srgbClr val="007BC2"/>
                    </a:solidFill>
                  </a:defRPr>
                </a:pPr>
                <a:r>
                  <a:rPr lang="en-US" dirty="0"/>
                  <a:t>can be called elsewhere</a:t>
                </a:r>
              </a:p>
              <a:p>
                <a:pPr marL="63500" indent="-63500">
                  <a:lnSpc>
                    <a:spcPct val="80000"/>
                  </a:lnSpc>
                  <a:spcBef>
                    <a:spcPts val="100"/>
                  </a:spcBef>
                  <a:buSzPct val="100000"/>
                  <a:buChar char="•"/>
                  <a:defRPr sz="1100" b="0">
                    <a:solidFill>
                      <a:srgbClr val="007BC2"/>
                    </a:solidFill>
                  </a:defRPr>
                </a:pPr>
                <a:r>
                  <a:rPr lang="en-US" dirty="0"/>
                  <a:t>notify dependencies </a:t>
                </a:r>
                <a:br>
                  <a:rPr lang="en-US" dirty="0"/>
                </a:br>
                <a:r>
                  <a:rPr lang="en-US" dirty="0"/>
                  <a:t>when invalidated</a:t>
                </a:r>
              </a:p>
              <a:p>
                <a:pPr>
                  <a:lnSpc>
                    <a:spcPct val="80000"/>
                  </a:lnSpc>
                  <a:spcBef>
                    <a:spcPts val="1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n-US" dirty="0"/>
                  <a:t>Call the expression with function syntax, e.g. re().</a:t>
                </a:r>
              </a:p>
            </p:txBody>
          </p:sp>
        </p:grpSp>
        <p:sp>
          <p:nvSpPr>
            <p:cNvPr id="313" name="CREATE REACTIVE EXPRESSIONS"/>
            <p:cNvSpPr/>
            <p:nvPr/>
          </p:nvSpPr>
          <p:spPr>
            <a:xfrm>
              <a:off x="0" y="889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t>CREATE REACTIVE EXPRESSIONS</a:t>
              </a:r>
            </a:p>
          </p:txBody>
        </p:sp>
      </p:grpSp>
      <p:grpSp>
        <p:nvGrpSpPr>
          <p:cNvPr id="320" name="Agrupar"/>
          <p:cNvGrpSpPr/>
          <p:nvPr/>
        </p:nvGrpSpPr>
        <p:grpSpPr>
          <a:xfrm>
            <a:off x="3642411" y="8201498"/>
            <a:ext cx="3192107" cy="1742554"/>
            <a:chOff x="0" y="6350"/>
            <a:chExt cx="3192105" cy="1742552"/>
          </a:xfrm>
        </p:grpSpPr>
        <p:sp>
          <p:nvSpPr>
            <p:cNvPr id="315" name="ui &lt;- fluidPage(…"/>
            <p:cNvSpPr/>
            <p:nvPr/>
          </p:nvSpPr>
          <p:spPr>
            <a:xfrm>
              <a:off x="4762" y="215862"/>
              <a:ext cx="1513929" cy="153304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textOutput("b")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server &lt;- function(input,output){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 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 </a:t>
              </a:r>
              <a:r>
                <a:rPr b="1">
                  <a:solidFill>
                    <a:srgbClr val="000000"/>
                  </a:solidFill>
                </a:rPr>
                <a:t>isolate({input$a})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318" name="Agrupar"/>
            <p:cNvGrpSpPr/>
            <p:nvPr/>
          </p:nvGrpSpPr>
          <p:grpSpPr>
            <a:xfrm>
              <a:off x="1569555" y="211100"/>
              <a:ext cx="1622551" cy="470132"/>
              <a:chOff x="0" y="0"/>
              <a:chExt cx="1622549" cy="470130"/>
            </a:xfrm>
          </p:grpSpPr>
          <p:sp>
            <p:nvSpPr>
              <p:cNvPr id="316" name="isolate(expr)"/>
              <p:cNvSpPr txBox="1"/>
              <p:nvPr/>
            </p:nvSpPr>
            <p:spPr>
              <a:xfrm>
                <a:off x="0" y="0"/>
                <a:ext cx="1523454" cy="44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/>
                  <a:t>isolate(</a:t>
                </a:r>
                <a:r>
                  <a:t>expr</a:t>
                </a:r>
                <a:r>
                  <a:rPr b="1"/>
                  <a:t>)</a:t>
                </a:r>
              </a:p>
            </p:txBody>
          </p:sp>
          <p:sp>
            <p:nvSpPr>
              <p:cNvPr id="317" name="Runs a code block. Returns a non-reactive copy of the results."/>
              <p:cNvSpPr/>
              <p:nvPr/>
            </p:nvSpPr>
            <p:spPr>
              <a:xfrm>
                <a:off x="0" y="470130"/>
                <a:ext cx="162255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t>Runs a code block. Returns a </a:t>
                </a:r>
                <a:r>
                  <a:rPr b="1"/>
                  <a:t>non-reactive</a:t>
                </a:r>
                <a:r>
                  <a:t> copy of the results.</a:t>
                </a:r>
              </a:p>
            </p:txBody>
          </p:sp>
        </p:grpSp>
        <p:sp>
          <p:nvSpPr>
            <p:cNvPr id="319" name="REMOVE REACTIVITY"/>
            <p:cNvSpPr txBox="1"/>
            <p:nvPr/>
          </p:nvSpPr>
          <p:spPr>
            <a:xfrm>
              <a:off x="0" y="6350"/>
              <a:ext cx="1621533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t>REMOVE REACTIVITY</a:t>
              </a:r>
            </a:p>
          </p:txBody>
        </p:sp>
      </p:grpSp>
      <p:grpSp>
        <p:nvGrpSpPr>
          <p:cNvPr id="326" name="Agrupar"/>
          <p:cNvGrpSpPr/>
          <p:nvPr/>
        </p:nvGrpSpPr>
        <p:grpSpPr>
          <a:xfrm>
            <a:off x="291671" y="7879029"/>
            <a:ext cx="3226140" cy="1879704"/>
            <a:chOff x="0" y="-69849"/>
            <a:chExt cx="3226139" cy="1879702"/>
          </a:xfrm>
        </p:grpSpPr>
        <p:sp>
          <p:nvSpPr>
            <p:cNvPr id="321" name="ui &lt;- fluidPage(…"/>
            <p:cNvSpPr/>
            <p:nvPr/>
          </p:nvSpPr>
          <p:spPr>
            <a:xfrm>
              <a:off x="4762" y="148982"/>
              <a:ext cx="1511197" cy="166087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actionButton("go","Go"),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textOutput("b")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>
                  <a:solidFill>
                    <a:srgbClr val="797979"/>
                  </a:solidFill>
                </a:rPr>
                <a:t>server &lt;- function(input,output){</a:t>
              </a:r>
              <a:r>
                <a:t>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>
                  <a:solidFill>
                    <a:srgbClr val="000000"/>
                  </a:solidFill>
                </a:defRPr>
              </a:pPr>
              <a:r>
                <a:t> </a:t>
              </a:r>
              <a:r>
                <a:rPr>
                  <a:solidFill>
                    <a:srgbClr val="007DD6"/>
                  </a:solidFill>
                </a:rPr>
                <a:t>re &lt;-</a:t>
              </a:r>
              <a:r>
                <a:t> eventReactive(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 input$go,{input$a}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000000"/>
                  </a:solidFill>
                </a:defRPr>
              </a:pPr>
              <a:r>
                <a:rPr>
                  <a:solidFill>
                    <a:srgbClr val="A6AAA9"/>
                  </a:solidFill>
                </a:rPr>
                <a:t>  </a:t>
              </a:r>
              <a:r>
                <a:rPr b="1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rPr>
                <a:t>re()</a:t>
              </a:r>
              <a:endParaRPr>
                <a:solidFill>
                  <a:srgbClr val="A6AAA9"/>
                </a:solidFill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324" name="Agrupar"/>
            <p:cNvGrpSpPr/>
            <p:nvPr/>
          </p:nvGrpSpPr>
          <p:grpSpPr>
            <a:xfrm>
              <a:off x="1557144" y="144219"/>
              <a:ext cx="1668996" cy="1351883"/>
              <a:chOff x="0" y="0"/>
              <a:chExt cx="1668994" cy="1351881"/>
            </a:xfrm>
          </p:grpSpPr>
          <p:sp>
            <p:nvSpPr>
              <p:cNvPr id="322" name="eventReactive(eventExpr, valueExpr, event.env, event.quoted, value.env, value.quoted, ..., label, domain, ignoreNULL, ignoreInit)"/>
              <p:cNvSpPr txBox="1"/>
              <p:nvPr/>
            </p:nvSpPr>
            <p:spPr>
              <a:xfrm>
                <a:off x="0" y="0"/>
                <a:ext cx="1668995" cy="9590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/>
                  <a:t>eventReactive(</a:t>
                </a:r>
                <a:r>
                  <a:t>eventExpr, valueExpr,</a:t>
                </a:r>
                <a:r>
                  <a:rPr>
                    <a:solidFill>
                      <a:srgbClr val="A6AAA9"/>
                    </a:solidFill>
                  </a:rPr>
                  <a:t> </a:t>
                </a:r>
                <a:r>
                  <a:rPr sz="1000">
                    <a:solidFill>
                      <a:srgbClr val="53585F"/>
                    </a:solidFill>
                  </a:rPr>
                  <a:t>event.env, event.quoted, value.env, value.quoted, ..., label, domain, ignoreNULL, ignoreInit</a:t>
                </a:r>
                <a:r>
                  <a:rPr b="1"/>
                  <a:t>)</a:t>
                </a:r>
              </a:p>
            </p:txBody>
          </p:sp>
          <p:sp>
            <p:nvSpPr>
              <p:cNvPr id="323" name="Creates reactive expression with code in 2nd argument that only invalidates when reactive values in 1st argument change."/>
              <p:cNvSpPr/>
              <p:nvPr/>
            </p:nvSpPr>
            <p:spPr>
              <a:xfrm>
                <a:off x="0" y="1351881"/>
                <a:ext cx="162255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lvl1pPr>
              </a:lstStyle>
              <a:p>
                <a:r>
                  <a:t>Creates reactive expression with code in 2nd argument that only invalidates when reactive values in 1st argument change.</a:t>
                </a:r>
              </a:p>
            </p:txBody>
          </p:sp>
        </p:grpSp>
        <p:sp>
          <p:nvSpPr>
            <p:cNvPr id="325" name="REACT BASED ON EVENT"/>
            <p:cNvSpPr txBox="1"/>
            <p:nvPr/>
          </p:nvSpPr>
          <p:spPr>
            <a:xfrm>
              <a:off x="0" y="-69850"/>
              <a:ext cx="1934816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t>REACT BASED ON EVENT</a:t>
              </a:r>
            </a:p>
          </p:txBody>
        </p:sp>
      </p:grpSp>
      <p:grpSp>
        <p:nvGrpSpPr>
          <p:cNvPr id="334" name="Agrupar"/>
          <p:cNvGrpSpPr/>
          <p:nvPr/>
        </p:nvGrpSpPr>
        <p:grpSpPr>
          <a:xfrm>
            <a:off x="293359" y="3883390"/>
            <a:ext cx="3245411" cy="2005982"/>
            <a:chOff x="0" y="-31750"/>
            <a:chExt cx="3245410" cy="2005981"/>
          </a:xfrm>
        </p:grpSpPr>
        <p:grpSp>
          <p:nvGrpSpPr>
            <p:cNvPr id="329" name="Agrupar"/>
            <p:cNvGrpSpPr/>
            <p:nvPr/>
          </p:nvGrpSpPr>
          <p:grpSpPr>
            <a:xfrm>
              <a:off x="1566679" y="185737"/>
              <a:ext cx="1678731" cy="1788494"/>
              <a:chOff x="0" y="0"/>
              <a:chExt cx="1678730" cy="1788491"/>
            </a:xfrm>
          </p:grpSpPr>
          <p:sp>
            <p:nvSpPr>
              <p:cNvPr id="327" name="*Input() functions…"/>
              <p:cNvSpPr txBox="1"/>
              <p:nvPr/>
            </p:nvSpPr>
            <p:spPr>
              <a:xfrm>
                <a:off x="0" y="0"/>
                <a:ext cx="1668086" cy="68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defTabSz="572516">
                  <a:lnSpc>
                    <a:spcPct val="80000"/>
                  </a:lnSpc>
                  <a:spcBef>
                    <a:spcPts val="0"/>
                  </a:spcBef>
                  <a:defRPr sz="1176" b="0">
                    <a:solidFill>
                      <a:srgbClr val="000000"/>
                    </a:solidFill>
                  </a:defRPr>
                </a:pPr>
                <a:r>
                  <a:rPr b="1" dirty="0"/>
                  <a:t>*Input() functions</a:t>
                </a:r>
              </a:p>
              <a:p>
                <a:pPr defTabSz="572516"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78" b="0">
                    <a:solidFill>
                      <a:srgbClr val="007BC2"/>
                    </a:solidFill>
                  </a:defRPr>
                </a:pPr>
                <a:r>
                  <a:rPr dirty="0"/>
                  <a:t>Each input function creates a reactive value stored as</a:t>
                </a:r>
                <a:r>
                  <a:rPr b="1" dirty="0"/>
                  <a:t> input$&lt;</a:t>
                </a:r>
                <a:r>
                  <a:rPr b="1" dirty="0" err="1"/>
                  <a:t>inputId</a:t>
                </a:r>
                <a:r>
                  <a:rPr b="1" dirty="0"/>
                  <a:t>&gt;</a:t>
                </a:r>
                <a:r>
                  <a:rPr dirty="0"/>
                  <a:t>.</a:t>
                </a:r>
              </a:p>
            </p:txBody>
          </p:sp>
          <p:sp>
            <p:nvSpPr>
              <p:cNvPr id="328" name="reactiveVal(…)…"/>
              <p:cNvSpPr/>
              <p:nvPr/>
            </p:nvSpPr>
            <p:spPr>
              <a:xfrm>
                <a:off x="0" y="725719"/>
                <a:ext cx="1678730" cy="1062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lang="en-US" b="1" dirty="0" err="1"/>
                  <a:t>reactiveVal</a:t>
                </a:r>
                <a:r>
                  <a:rPr lang="en-US" b="1" dirty="0"/>
                  <a:t>(</a:t>
                </a:r>
                <a:r>
                  <a:rPr lang="en-US" dirty="0">
                    <a:solidFill>
                      <a:srgbClr val="A6AAA9"/>
                    </a:solidFill>
                  </a:rPr>
                  <a:t>…</a:t>
                </a:r>
                <a:r>
                  <a:rPr lang="en-US" b="1" dirty="0"/>
                  <a:t>)</a:t>
                </a:r>
              </a:p>
              <a:p>
                <a: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n-US" dirty="0"/>
                  <a:t>Creates a single reactive values object.</a:t>
                </a:r>
              </a:p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lang="en-US" b="1" dirty="0" err="1"/>
                  <a:t>reactiveValues</a:t>
                </a:r>
                <a:r>
                  <a:rPr lang="en-US" b="1" dirty="0"/>
                  <a:t>(</a:t>
                </a:r>
                <a:r>
                  <a:rPr lang="en-US" dirty="0">
                    <a:solidFill>
                      <a:srgbClr val="A6AAA9"/>
                    </a:solidFill>
                  </a:rPr>
                  <a:t>…</a:t>
                </a:r>
                <a:r>
                  <a:rPr lang="en-US" b="1" dirty="0"/>
                  <a:t>)</a:t>
                </a:r>
              </a:p>
              <a:p>
                <a: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n-US" dirty="0"/>
                  <a:t>Creates a list of names reactive values.</a:t>
                </a:r>
              </a:p>
            </p:txBody>
          </p:sp>
        </p:grpSp>
        <p:sp>
          <p:nvSpPr>
            <p:cNvPr id="330" name="CREATE YOUR OWN REACTIVE VALUES"/>
            <p:cNvSpPr txBox="1"/>
            <p:nvPr/>
          </p:nvSpPr>
          <p:spPr>
            <a:xfrm>
              <a:off x="0" y="-31750"/>
              <a:ext cx="2984947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pPr>
              <a:r>
                <a:t>CREATE YOUR OWN REACTIVE VALUES</a:t>
              </a:r>
            </a:p>
          </p:txBody>
        </p:sp>
        <p:grpSp>
          <p:nvGrpSpPr>
            <p:cNvPr id="333" name="Agrupar"/>
            <p:cNvGrpSpPr/>
            <p:nvPr/>
          </p:nvGrpSpPr>
          <p:grpSpPr>
            <a:xfrm>
              <a:off x="0" y="185737"/>
              <a:ext cx="1513929" cy="1462754"/>
              <a:chOff x="0" y="0"/>
              <a:chExt cx="1513928" cy="1462752"/>
            </a:xfrm>
          </p:grpSpPr>
          <p:sp>
            <p:nvSpPr>
              <p:cNvPr id="331" name="# *Input() example…"/>
              <p:cNvSpPr/>
              <p:nvPr/>
            </p:nvSpPr>
            <p:spPr>
              <a:xfrm>
                <a:off x="0" y="0"/>
                <a:ext cx="1513929" cy="638113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50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# *Input() example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ui &lt;- fluidPage(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>
                    <a:solidFill>
                      <a:srgbClr val="000000"/>
                    </a:solidFill>
                  </a:defRPr>
                </a:pPr>
                <a:r>
                  <a:t> textInput("a","","A")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929292"/>
                    </a:solidFill>
                  </a:defRPr>
                </a:pPr>
                <a:r>
                  <a:t>)</a:t>
                </a:r>
              </a:p>
            </p:txBody>
          </p:sp>
          <p:sp>
            <p:nvSpPr>
              <p:cNvPr id="332" name="#reactiveVal example…"/>
              <p:cNvSpPr/>
              <p:nvPr/>
            </p:nvSpPr>
            <p:spPr>
              <a:xfrm>
                <a:off x="0" y="677755"/>
                <a:ext cx="1513929" cy="784998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500"/>
                  </a:spcBef>
                  <a:defRPr sz="800" b="0">
                    <a:solidFill>
                      <a:srgbClr val="929292"/>
                    </a:solidFill>
                  </a:defRPr>
                </a:pPr>
                <a:r>
                  <a:t>#reactiveVal example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929292"/>
                    </a:solidFill>
                  </a:defRPr>
                </a:pPr>
                <a:r>
                  <a:t>server &lt;- function(input,output){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A6AAA9"/>
                    </a:solidFill>
                  </a:defRPr>
                </a:pPr>
                <a:r>
                  <a:rPr>
                    <a:solidFill>
                      <a:srgbClr val="929292"/>
                    </a:solidFill>
                  </a:rPr>
                  <a:t> </a:t>
                </a:r>
                <a:r>
                  <a:rPr b="1">
                    <a:solidFill>
                      <a:srgbClr val="929292"/>
                    </a:solidFill>
                  </a:rPr>
                  <a:t>rv</a:t>
                </a:r>
                <a:r>
                  <a:rPr>
                    <a:solidFill>
                      <a:srgbClr val="929292"/>
                    </a:solidFill>
                  </a:rPr>
                  <a:t> &lt;-</a:t>
                </a:r>
                <a:r>
                  <a:t> </a:t>
                </a:r>
                <a:r>
                  <a:rPr b="1">
                    <a:solidFill>
                      <a:srgbClr val="000000"/>
                    </a:solidFill>
                  </a:rPr>
                  <a:t>reactiveVal()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 rv$number &lt;- 5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}</a:t>
                </a:r>
              </a:p>
            </p:txBody>
          </p:sp>
        </p:grpSp>
      </p:grpSp>
      <p:pic>
        <p:nvPicPr>
          <p:cNvPr id="335" name="posit-full-color.png" descr="posit-full-color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3" name="Agrupar"/>
          <p:cNvGrpSpPr/>
          <p:nvPr/>
        </p:nvGrpSpPr>
        <p:grpSpPr>
          <a:xfrm>
            <a:off x="3645025" y="5713563"/>
            <a:ext cx="3303591" cy="2412366"/>
            <a:chOff x="0" y="-95250"/>
            <a:chExt cx="3303589" cy="2412364"/>
          </a:xfrm>
        </p:grpSpPr>
        <p:sp>
          <p:nvSpPr>
            <p:cNvPr id="336" name="ui &lt;- fluidPage(…"/>
            <p:cNvSpPr/>
            <p:nvPr/>
          </p:nvSpPr>
          <p:spPr>
            <a:xfrm>
              <a:off x="4762" y="118939"/>
              <a:ext cx="1513929" cy="17082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actionButton("go","Go")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rPr>
                  <a:solidFill>
                    <a:srgbClr val="797979"/>
                  </a:solidFill>
                </a:rPr>
                <a:t>server &lt;- function(input,output){</a:t>
              </a:r>
              <a:r>
                <a:t>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</a:t>
              </a:r>
              <a:r>
                <a:rPr b="1">
                  <a:solidFill>
                    <a:srgbClr val="000000"/>
                  </a:solidFill>
                </a:rPr>
                <a:t>observeEvent(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 input$go,{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>
                  <a:solidFill>
                    <a:srgbClr val="000000"/>
                  </a:solidFill>
                </a:defRPr>
              </a:pPr>
              <a:r>
                <a:t>  print(input$a)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</a:t>
              </a:r>
              <a:r>
                <a:rPr b="1">
                  <a:solidFill>
                    <a:srgbClr val="000000"/>
                  </a:solidFill>
                </a:rP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sp>
          <p:nvSpPr>
            <p:cNvPr id="337" name="PERFORM SIDE EFFECTS"/>
            <p:cNvSpPr txBox="1"/>
            <p:nvPr/>
          </p:nvSpPr>
          <p:spPr>
            <a:xfrm>
              <a:off x="0" y="-95250"/>
              <a:ext cx="1909366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t>PERFORM SIDE EFFECTS</a:t>
              </a:r>
            </a:p>
          </p:txBody>
        </p:sp>
        <p:grpSp>
          <p:nvGrpSpPr>
            <p:cNvPr id="342" name="Agrupar"/>
            <p:cNvGrpSpPr/>
            <p:nvPr/>
          </p:nvGrpSpPr>
          <p:grpSpPr>
            <a:xfrm>
              <a:off x="1588873" y="70635"/>
              <a:ext cx="1714716" cy="2246479"/>
              <a:chOff x="0" y="-43542"/>
              <a:chExt cx="1714714" cy="2246478"/>
            </a:xfrm>
          </p:grpSpPr>
          <p:sp>
            <p:nvSpPr>
              <p:cNvPr id="338" name="observeEvent(eventExpr, handlerExpr, event.env, event.quoted, handler.env, handler.quoted, ...,  label, suspended, priority, domain, autoDestroy, ignoreNULL, ignoreInit, once)"/>
              <p:cNvSpPr txBox="1"/>
              <p:nvPr/>
            </p:nvSpPr>
            <p:spPr>
              <a:xfrm>
                <a:off x="0" y="508697"/>
                <a:ext cx="1645351" cy="1047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09727" indent="-109727" defTabSz="560831">
                  <a:lnSpc>
                    <a:spcPct val="80000"/>
                  </a:lnSpc>
                  <a:defRPr sz="1152" b="0">
                    <a:solidFill>
                      <a:srgbClr val="000000"/>
                    </a:solidFill>
                  </a:defRPr>
                </a:pPr>
                <a:r>
                  <a:rPr b="1" dirty="0" err="1"/>
                  <a:t>observeEvent</a:t>
                </a:r>
                <a:r>
                  <a:rPr b="1" dirty="0"/>
                  <a:t>(</a:t>
                </a:r>
                <a:r>
                  <a:rPr dirty="0" err="1"/>
                  <a:t>eventExpr</a:t>
                </a:r>
                <a:r>
                  <a:rPr dirty="0"/>
                  <a:t>, </a:t>
                </a:r>
                <a:r>
                  <a:rPr dirty="0" err="1"/>
                  <a:t>handlerExpr</a:t>
                </a:r>
                <a:r>
                  <a:rPr dirty="0"/>
                  <a:t>,</a:t>
                </a:r>
                <a:r>
                  <a:rPr sz="1056" dirty="0">
                    <a:solidFill>
                      <a:srgbClr val="007DD6"/>
                    </a:solidFill>
                  </a:rPr>
                  <a:t> </a:t>
                </a:r>
                <a:r>
                  <a:rPr sz="959" dirty="0" err="1">
                    <a:solidFill>
                      <a:srgbClr val="53585F"/>
                    </a:solidFill>
                  </a:rPr>
                  <a:t>event.env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event.quoted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handler.env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handler.quoted</a:t>
                </a:r>
                <a:r>
                  <a:rPr sz="959" dirty="0">
                    <a:solidFill>
                      <a:srgbClr val="53585F"/>
                    </a:solidFill>
                  </a:rPr>
                  <a:t>, ...,  label, suspended, priority, domain, </a:t>
                </a:r>
                <a:r>
                  <a:rPr sz="959" dirty="0" err="1">
                    <a:solidFill>
                      <a:srgbClr val="53585F"/>
                    </a:solidFill>
                  </a:rPr>
                  <a:t>autoDestroy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ignoreNULL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ignoreInit</a:t>
                </a:r>
                <a:r>
                  <a:rPr sz="959" dirty="0">
                    <a:solidFill>
                      <a:srgbClr val="53585F"/>
                    </a:solidFill>
                  </a:rPr>
                  <a:t>, once</a:t>
                </a:r>
                <a:r>
                  <a:rPr b="1" dirty="0"/>
                  <a:t>)</a:t>
                </a:r>
              </a:p>
            </p:txBody>
          </p:sp>
          <p:sp>
            <p:nvSpPr>
              <p:cNvPr id="339" name="Runs code in 2nd argument when reactive values in 1st argument change."/>
              <p:cNvSpPr/>
              <p:nvPr/>
            </p:nvSpPr>
            <p:spPr>
              <a:xfrm>
                <a:off x="0" y="1551044"/>
                <a:ext cx="1622550" cy="651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n-US" dirty="0"/>
                  <a:t>Runs code in 2nd argument when reactive values in 1st argument change.</a:t>
                </a:r>
                <a:endParaRPr dirty="0"/>
              </a:p>
            </p:txBody>
          </p:sp>
          <p:sp>
            <p:nvSpPr>
              <p:cNvPr id="340" name="observe(x, env)"/>
              <p:cNvSpPr txBox="1"/>
              <p:nvPr/>
            </p:nvSpPr>
            <p:spPr>
              <a:xfrm>
                <a:off x="0" y="-43542"/>
                <a:ext cx="1645351" cy="24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 dirty="0"/>
                  <a:t>observe(</a:t>
                </a:r>
                <a:r>
                  <a:rPr dirty="0"/>
                  <a:t>x,</a:t>
                </a:r>
                <a:r>
                  <a:rPr sz="1100" dirty="0">
                    <a:solidFill>
                      <a:srgbClr val="007DD6"/>
                    </a:solidFill>
                  </a:rPr>
                  <a:t> </a:t>
                </a:r>
                <a:r>
                  <a:rPr sz="1000" dirty="0">
                    <a:solidFill>
                      <a:srgbClr val="53585F"/>
                    </a:solidFill>
                  </a:rPr>
                  <a:t>env</a:t>
                </a:r>
                <a:r>
                  <a:rPr b="1" dirty="0"/>
                  <a:t>)</a:t>
                </a:r>
              </a:p>
            </p:txBody>
          </p:sp>
          <p:sp>
            <p:nvSpPr>
              <p:cNvPr id="341" name="Creates an observer from the given expression."/>
              <p:cNvSpPr/>
              <p:nvPr/>
            </p:nvSpPr>
            <p:spPr>
              <a:xfrm>
                <a:off x="0" y="123709"/>
                <a:ext cx="1714714" cy="381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n-US" dirty="0"/>
                  <a:t>Creates an observer from the given expression.</a:t>
                </a:r>
              </a:p>
            </p:txBody>
          </p:sp>
        </p:grpSp>
      </p:grpSp>
      <p:sp>
        <p:nvSpPr>
          <p:cNvPr id="344" name="CC BY SA Posit Software, PBC  •   info@posit.co  •   posit.co  •  Learn more at shiny.posit.co  •  HTML cheatsheets at pos.it/cheatsheets  •  shiny  1.8.1.1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9"/>
              </a:rPr>
              <a:t>info@posit.co</a:t>
            </a:r>
            <a:r>
              <a:t>  •   </a:t>
            </a:r>
            <a:r>
              <a:rPr>
                <a:hlinkClick r:id="rId10"/>
              </a:rPr>
              <a:t>posit.co</a:t>
            </a:r>
            <a:r>
              <a:t>  •  Learn more at </a:t>
            </a:r>
            <a:r>
              <a:rPr b="1">
                <a:hlinkClick r:id="rId11"/>
              </a:rPr>
              <a:t>shiny.posit.co</a:t>
            </a:r>
            <a:r>
              <a:t>  •  HTML cheatsheets at </a:t>
            </a:r>
            <a:r>
              <a:rPr b="1">
                <a:hlinkClick r:id="rId12"/>
              </a:rPr>
              <a:t>pos.it/cheatsheets</a:t>
            </a:r>
            <a:r>
              <a:rPr>
                <a:solidFill>
                  <a:srgbClr val="D1D2D3"/>
                </a:solidFill>
              </a:rPr>
              <a:t>  </a:t>
            </a:r>
            <a:r>
              <a:t>•  shiny  1.8.1.1  •  Updated:  2024-05</a:t>
            </a:r>
          </a:p>
        </p:txBody>
      </p:sp>
      <p:pic>
        <p:nvPicPr>
          <p:cNvPr id="345" name="shiny.png" descr="shiny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hiny chart.tif" descr="shiny chart.tif"/>
          <p:cNvPicPr>
            <a:picLocks noChangeAspect="1"/>
          </p:cNvPicPr>
          <p:nvPr/>
        </p:nvPicPr>
        <p:blipFill>
          <a:blip r:embed="rId14"/>
          <a:srcRect b="4439"/>
          <a:stretch>
            <a:fillRect/>
          </a:stretch>
        </p:blipFill>
        <p:spPr>
          <a:xfrm>
            <a:off x="614622" y="1220041"/>
            <a:ext cx="5543825" cy="25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Dashboard layouts"/>
          <p:cNvSpPr txBox="1"/>
          <p:nvPr/>
        </p:nvSpPr>
        <p:spPr>
          <a:xfrm>
            <a:off x="10426949" y="1663159"/>
            <a:ext cx="12834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t>Dashboard layouts</a:t>
            </a:r>
          </a:p>
        </p:txBody>
      </p:sp>
      <p:sp>
        <p:nvSpPr>
          <p:cNvPr id="348" name="Use the bslib package to lay out the your app and its components."/>
          <p:cNvSpPr txBox="1"/>
          <p:nvPr/>
        </p:nvSpPr>
        <p:spPr>
          <a:xfrm>
            <a:off x="10426949" y="836769"/>
            <a:ext cx="1666584" cy="529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t>Use the </a:t>
            </a:r>
            <a:r>
              <a:rPr b="1"/>
              <a:t>bslib</a:t>
            </a:r>
            <a:r>
              <a:t> package to lay out the your app and its components. </a:t>
            </a:r>
          </a:p>
        </p:txBody>
      </p:sp>
      <p:sp>
        <p:nvSpPr>
          <p:cNvPr id="349" name="PAGE LAYOUTS"/>
          <p:cNvSpPr txBox="1"/>
          <p:nvPr/>
        </p:nvSpPr>
        <p:spPr>
          <a:xfrm>
            <a:off x="10426949" y="1429070"/>
            <a:ext cx="118985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t>PAGE LAYOUTS</a:t>
            </a:r>
          </a:p>
        </p:txBody>
      </p:sp>
      <p:sp>
        <p:nvSpPr>
          <p:cNvPr id="350" name="Basic layouts"/>
          <p:cNvSpPr txBox="1"/>
          <p:nvPr/>
        </p:nvSpPr>
        <p:spPr>
          <a:xfrm>
            <a:off x="10426949" y="2506720"/>
            <a:ext cx="91058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t>Basic layouts</a:t>
            </a:r>
          </a:p>
        </p:txBody>
      </p:sp>
      <p:sp>
        <p:nvSpPr>
          <p:cNvPr id="351" name="page()          page_fluid()        page_fixed()"/>
          <p:cNvSpPr txBox="1"/>
          <p:nvPr/>
        </p:nvSpPr>
        <p:spPr>
          <a:xfrm>
            <a:off x="10426949" y="2721777"/>
            <a:ext cx="3374065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b="1">
                <a:solidFill>
                  <a:srgbClr val="000000"/>
                </a:solidFill>
              </a:rPr>
              <a:t>page()          page_fluid()        page_fixed()</a:t>
            </a:r>
          </a:p>
        </p:txBody>
      </p:sp>
      <p:sp>
        <p:nvSpPr>
          <p:cNvPr id="352" name="USER INTERFACE LAYOUTS"/>
          <p:cNvSpPr txBox="1"/>
          <p:nvPr/>
        </p:nvSpPr>
        <p:spPr>
          <a:xfrm>
            <a:off x="10426949" y="3056964"/>
            <a:ext cx="209867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dirty="0"/>
              <a:t>USER INTERFACE LAYOUTS</a:t>
            </a:r>
          </a:p>
        </p:txBody>
      </p:sp>
      <p:sp>
        <p:nvSpPr>
          <p:cNvPr id="353" name="Multiple columns"/>
          <p:cNvSpPr txBox="1"/>
          <p:nvPr/>
        </p:nvSpPr>
        <p:spPr>
          <a:xfrm>
            <a:off x="10426949" y="3305352"/>
            <a:ext cx="114766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dirty="0"/>
              <a:t>Multiple columns</a:t>
            </a:r>
          </a:p>
        </p:txBody>
      </p:sp>
      <p:sp>
        <p:nvSpPr>
          <p:cNvPr id="354" name="Multiple panels"/>
          <p:cNvSpPr txBox="1"/>
          <p:nvPr/>
        </p:nvSpPr>
        <p:spPr>
          <a:xfrm>
            <a:off x="10426949" y="4362158"/>
            <a:ext cx="10292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t>Multiple panels</a:t>
            </a:r>
          </a:p>
        </p:txBody>
      </p:sp>
      <p:sp>
        <p:nvSpPr>
          <p:cNvPr id="355" name="Sidebar layout"/>
          <p:cNvSpPr txBox="1"/>
          <p:nvPr/>
        </p:nvSpPr>
        <p:spPr>
          <a:xfrm>
            <a:off x="10426949" y="7619515"/>
            <a:ext cx="98700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t>Sidebar layout</a:t>
            </a:r>
          </a:p>
        </p:txBody>
      </p:sp>
      <p:sp>
        <p:nvSpPr>
          <p:cNvPr id="356" name="layout_columns()             Organize UI elements into…"/>
          <p:cNvSpPr txBox="1"/>
          <p:nvPr/>
        </p:nvSpPr>
        <p:spPr>
          <a:xfrm>
            <a:off x="10426949" y="3561157"/>
            <a:ext cx="3541049" cy="709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sz="1000" b="1" dirty="0" err="1">
                <a:solidFill>
                  <a:srgbClr val="000000"/>
                </a:solidFill>
              </a:rPr>
              <a:t>layout_columns</a:t>
            </a:r>
            <a:r>
              <a:rPr sz="1000" b="1" dirty="0">
                <a:solidFill>
                  <a:srgbClr val="000000"/>
                </a:solidFill>
              </a:rPr>
              <a:t>()</a:t>
            </a:r>
            <a:r>
              <a:rPr sz="1000" dirty="0">
                <a:solidFill>
                  <a:srgbClr val="000000"/>
                </a:solidFill>
              </a:rPr>
              <a:t>             Organize UI elements into </a:t>
            </a:r>
          </a:p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00" dirty="0">
                <a:solidFill>
                  <a:srgbClr val="000000"/>
                </a:solidFill>
              </a:rPr>
              <a:t>                                           Bootstrap’s 12-column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CSS grid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sz="1000" b="1" dirty="0" err="1">
                <a:solidFill>
                  <a:srgbClr val="000000"/>
                </a:solidFill>
              </a:rPr>
              <a:t>layout_column_wrap</a:t>
            </a:r>
            <a:r>
              <a:rPr sz="1000" b="1" dirty="0">
                <a:solidFill>
                  <a:srgbClr val="000000"/>
                </a:solidFill>
              </a:rPr>
              <a:t>()  </a:t>
            </a:r>
            <a:r>
              <a:rPr lang="en-US" sz="1000" b="1" dirty="0">
                <a:solidFill>
                  <a:srgbClr val="000000"/>
                </a:solidFill>
              </a:rPr>
              <a:t>  </a:t>
            </a:r>
            <a:r>
              <a:rPr sz="1000" dirty="0">
                <a:solidFill>
                  <a:srgbClr val="000000"/>
                </a:solidFill>
              </a:rPr>
              <a:t>Organize elements into a grid </a:t>
            </a:r>
          </a:p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00" dirty="0">
                <a:solidFill>
                  <a:srgbClr val="000000"/>
                </a:solidFill>
              </a:rPr>
              <a:t>                                           of equal-width columns</a:t>
            </a:r>
          </a:p>
        </p:txBody>
      </p:sp>
      <p:sp>
        <p:nvSpPr>
          <p:cNvPr id="357" name="navset_tab()"/>
          <p:cNvSpPr txBox="1"/>
          <p:nvPr/>
        </p:nvSpPr>
        <p:spPr>
          <a:xfrm>
            <a:off x="10426949" y="4722528"/>
            <a:ext cx="905380" cy="23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</a:defRPr>
            </a:lvl1pPr>
          </a:lstStyle>
          <a:p>
            <a:pPr>
              <a:defRPr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navset</a:t>
            </a:r>
            <a:r>
              <a:rPr sz="1000" dirty="0" err="1">
                <a:solidFill>
                  <a:srgbClr val="000000"/>
                </a:solidFill>
              </a:rPr>
              <a:t>_tab</a:t>
            </a:r>
            <a:r>
              <a:rPr sz="1000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358" name="navset_underline()"/>
          <p:cNvSpPr txBox="1"/>
          <p:nvPr/>
        </p:nvSpPr>
        <p:spPr>
          <a:xfrm>
            <a:off x="10426949" y="5872948"/>
            <a:ext cx="1262911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</a:defRPr>
            </a:lvl1pPr>
          </a:lstStyle>
          <a:p>
            <a:pPr>
              <a:defRPr b="0">
                <a:solidFill>
                  <a:srgbClr val="53585F"/>
                </a:solidFill>
              </a:defRPr>
            </a:pPr>
            <a:r>
              <a:rPr sz="1000" b="1" dirty="0" err="1">
                <a:solidFill>
                  <a:srgbClr val="000000"/>
                </a:solidFill>
              </a:rPr>
              <a:t>navset_underline</a:t>
            </a:r>
            <a:r>
              <a:rPr sz="1000" b="1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359" name="navset_pill()"/>
          <p:cNvSpPr txBox="1"/>
          <p:nvPr/>
        </p:nvSpPr>
        <p:spPr>
          <a:xfrm>
            <a:off x="10426949" y="5302100"/>
            <a:ext cx="905381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</a:defRPr>
            </a:lvl1pPr>
          </a:lstStyle>
          <a:p>
            <a:pPr>
              <a:defRPr>
                <a:solidFill>
                  <a:srgbClr val="53585F"/>
                </a:solidFill>
              </a:defRPr>
            </a:pPr>
            <a:r>
              <a:rPr sz="1000" dirty="0" err="1">
                <a:solidFill>
                  <a:srgbClr val="000000"/>
                </a:solidFill>
              </a:rPr>
              <a:t>navset_pill</a:t>
            </a:r>
            <a:r>
              <a:rPr sz="1000" dirty="0">
                <a:solidFill>
                  <a:srgbClr val="000000"/>
                </a:solidFill>
              </a:rPr>
              <a:t>()</a:t>
            </a:r>
          </a:p>
        </p:txBody>
      </p:sp>
      <p:pic>
        <p:nvPicPr>
          <p:cNvPr id="360" name="Screenshot 2024-05-30 at 9.25.18 PM.png" descr="Screenshot 2024-05-30 at 9.25.18 PM.png"/>
          <p:cNvPicPr>
            <a:picLocks noChangeAspect="1"/>
          </p:cNvPicPr>
          <p:nvPr/>
        </p:nvPicPr>
        <p:blipFill>
          <a:blip r:embed="rId15"/>
          <a:srcRect l="5479" r="5479" b="14932"/>
          <a:stretch>
            <a:fillRect/>
          </a:stretch>
        </p:blipFill>
        <p:spPr>
          <a:xfrm>
            <a:off x="11928732" y="4540046"/>
            <a:ext cx="1518148" cy="525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shot 2024-05-30 at 9.25.24 PM.png" descr="Screenshot 2024-05-30 at 9.25.24 PM.png"/>
          <p:cNvPicPr>
            <a:picLocks noChangeAspect="1"/>
          </p:cNvPicPr>
          <p:nvPr/>
        </p:nvPicPr>
        <p:blipFill>
          <a:blip r:embed="rId16"/>
          <a:srcRect l="3949" t="9774" r="14509" b="17902"/>
          <a:stretch>
            <a:fillRect/>
          </a:stretch>
        </p:blipFill>
        <p:spPr>
          <a:xfrm>
            <a:off x="11928733" y="5119727"/>
            <a:ext cx="1524001" cy="50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Screenshot 2024-05-30 at 9.25.30 PM.png" descr="Screenshot 2024-05-30 at 9.25.30 PM.png"/>
          <p:cNvPicPr>
            <a:picLocks noChangeAspect="1"/>
          </p:cNvPicPr>
          <p:nvPr/>
        </p:nvPicPr>
        <p:blipFill>
          <a:blip r:embed="rId17"/>
          <a:srcRect l="5294" t="14019" r="17598" b="14019"/>
          <a:stretch>
            <a:fillRect/>
          </a:stretch>
        </p:blipFill>
        <p:spPr>
          <a:xfrm>
            <a:off x="11928733" y="5692067"/>
            <a:ext cx="1524001" cy="50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nav_panel()   Content to display when given item is selected…"/>
          <p:cNvSpPr txBox="1"/>
          <p:nvPr/>
        </p:nvSpPr>
        <p:spPr>
          <a:xfrm>
            <a:off x="10426949" y="6321054"/>
            <a:ext cx="3430426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nav_panel</a:t>
            </a:r>
            <a:r>
              <a:rPr sz="1000" b="1" dirty="0"/>
              <a:t>() </a:t>
            </a:r>
            <a:r>
              <a:rPr sz="1000" dirty="0"/>
              <a:t>  Content to display when given item is selected</a:t>
            </a:r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nav_menu</a:t>
            </a:r>
            <a:r>
              <a:rPr sz="1000" b="1" dirty="0"/>
              <a:t>()</a:t>
            </a:r>
            <a:r>
              <a:rPr sz="1000" dirty="0"/>
              <a:t>   Create a menu of nav items</a:t>
            </a:r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nav_item</a:t>
            </a:r>
            <a:r>
              <a:rPr sz="1000" b="1" dirty="0"/>
              <a:t>()</a:t>
            </a:r>
            <a:r>
              <a:rPr sz="1000" dirty="0"/>
              <a:t>      Place arbitrary content in the nav panel</a:t>
            </a:r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nav_spacer</a:t>
            </a:r>
            <a:r>
              <a:rPr sz="1000" b="1" dirty="0"/>
              <a:t>()</a:t>
            </a:r>
            <a:r>
              <a:rPr sz="1000" dirty="0"/>
              <a:t>  Add spacing between nav items</a:t>
            </a:r>
          </a:p>
        </p:txBody>
      </p:sp>
      <p:sp>
        <p:nvSpPr>
          <p:cNvPr id="364" name="Also dynamically update nav containers with nav_select(),…"/>
          <p:cNvSpPr txBox="1"/>
          <p:nvPr/>
        </p:nvSpPr>
        <p:spPr>
          <a:xfrm>
            <a:off x="10426949" y="7158306"/>
            <a:ext cx="3310202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dirty="0"/>
              <a:t>Also dynamically update nav containers with </a:t>
            </a:r>
            <a:r>
              <a:rPr sz="1000" b="1" dirty="0" err="1"/>
              <a:t>nav_select</a:t>
            </a:r>
            <a:r>
              <a:rPr sz="1000" b="1" dirty="0"/>
              <a:t>()</a:t>
            </a:r>
            <a:r>
              <a:rPr sz="1000" dirty="0"/>
              <a:t>,</a:t>
            </a:r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nav_insert</a:t>
            </a:r>
            <a:r>
              <a:rPr sz="1000" b="1" dirty="0"/>
              <a:t>()</a:t>
            </a:r>
            <a:r>
              <a:rPr sz="1000" dirty="0"/>
              <a:t>, </a:t>
            </a:r>
            <a:r>
              <a:rPr sz="1000" b="1" dirty="0" err="1"/>
              <a:t>nav_remove</a:t>
            </a:r>
            <a:r>
              <a:rPr sz="1000" b="1" dirty="0"/>
              <a:t>()</a:t>
            </a:r>
            <a:r>
              <a:rPr sz="1000" dirty="0"/>
              <a:t>, </a:t>
            </a:r>
            <a:r>
              <a:rPr sz="1000" b="1" dirty="0" err="1"/>
              <a:t>nav_show</a:t>
            </a:r>
            <a:r>
              <a:rPr sz="1000" b="1" dirty="0"/>
              <a:t>()</a:t>
            </a:r>
            <a:r>
              <a:rPr sz="1000" dirty="0"/>
              <a:t>, </a:t>
            </a:r>
            <a:r>
              <a:rPr sz="1000" b="1" dirty="0" err="1"/>
              <a:t>nav_hide</a:t>
            </a:r>
            <a:r>
              <a:rPr sz="1000" b="1" dirty="0"/>
              <a:t>()</a:t>
            </a:r>
            <a:r>
              <a:rPr sz="1000" dirty="0"/>
              <a:t>.</a:t>
            </a:r>
          </a:p>
        </p:txBody>
      </p:sp>
      <p:sp>
        <p:nvSpPr>
          <p:cNvPr id="365" name="sidebar()          layout_sidebar()        toggle_sidebar()"/>
          <p:cNvSpPr txBox="1"/>
          <p:nvPr/>
        </p:nvSpPr>
        <p:spPr>
          <a:xfrm>
            <a:off x="10426949" y="7822086"/>
            <a:ext cx="3374065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>
                <a:solidFill>
                  <a:srgbClr val="000000"/>
                </a:solidFill>
              </a:rPr>
              <a:t>sidebar()          </a:t>
            </a:r>
            <a:r>
              <a:rPr sz="1050" b="1" dirty="0" err="1">
                <a:solidFill>
                  <a:srgbClr val="000000"/>
                </a:solidFill>
              </a:rPr>
              <a:t>layout_sidebar</a:t>
            </a:r>
            <a:r>
              <a:rPr sz="1050" b="1" dirty="0">
                <a:solidFill>
                  <a:srgbClr val="000000"/>
                </a:solidFill>
              </a:rPr>
              <a:t>()        </a:t>
            </a:r>
            <a:r>
              <a:rPr sz="1050" b="1" dirty="0" err="1">
                <a:solidFill>
                  <a:srgbClr val="000000"/>
                </a:solidFill>
              </a:rPr>
              <a:t>toggle_sidebar</a:t>
            </a:r>
            <a:r>
              <a:rPr sz="1050" b="1" dirty="0">
                <a:solidFill>
                  <a:srgbClr val="000000"/>
                </a:solidFill>
              </a:rPr>
              <a:t>()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2304</Words>
  <Application>Microsoft Office PowerPoint</Application>
  <PresentationFormat>Custom</PresentationFormat>
  <Paragraphs>283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Avenir Roman</vt:lpstr>
      <vt:lpstr>Helvetica</vt:lpstr>
      <vt:lpstr>Helvetica Light</vt:lpstr>
      <vt:lpstr>Source Code Pro</vt:lpstr>
      <vt:lpstr>White</vt:lpstr>
      <vt:lpstr>Shiny for R : : CHEATSHEET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for R : : CHEATSHEET </dc:title>
  <cp:lastModifiedBy>David Díaz Rodríguez</cp:lastModifiedBy>
  <cp:revision>1</cp:revision>
  <dcterms:modified xsi:type="dcterms:W3CDTF">2024-06-03T11:39:11Z</dcterms:modified>
</cp:coreProperties>
</file>